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05" r:id="rId2"/>
    <p:sldId id="457" r:id="rId3"/>
    <p:sldId id="461" r:id="rId4"/>
    <p:sldId id="459" r:id="rId5"/>
    <p:sldId id="462" r:id="rId6"/>
    <p:sldId id="463" r:id="rId7"/>
    <p:sldId id="464" r:id="rId8"/>
    <p:sldId id="456" r:id="rId9"/>
    <p:sldId id="455" r:id="rId10"/>
    <p:sldId id="445" r:id="rId11"/>
    <p:sldId id="287" r:id="rId12"/>
  </p:sldIdLst>
  <p:sldSz cx="9144000" cy="5143500" type="screen16x9"/>
  <p:notesSz cx="6858000" cy="9144000"/>
  <p:custDataLst>
    <p:tags r:id="rId14"/>
  </p:custDataLst>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3429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685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0287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1714500" algn="l" defTabSz="685800" rtl="0" eaLnBrk="1" latinLnBrk="0" hangingPunct="1">
      <a:defRPr kern="1200">
        <a:solidFill>
          <a:schemeClr val="tx1"/>
        </a:solidFill>
        <a:latin typeface="Times New Roman" panose="02020603050405020304" pitchFamily="18" charset="0"/>
        <a:ea typeface="+mn-ea"/>
        <a:cs typeface="+mn-cs"/>
      </a:defRPr>
    </a:lvl6pPr>
    <a:lvl7pPr marL="2057400" algn="l" defTabSz="685800" rtl="0" eaLnBrk="1" latinLnBrk="0" hangingPunct="1">
      <a:defRPr kern="1200">
        <a:solidFill>
          <a:schemeClr val="tx1"/>
        </a:solidFill>
        <a:latin typeface="Times New Roman" panose="02020603050405020304" pitchFamily="18" charset="0"/>
        <a:ea typeface="+mn-ea"/>
        <a:cs typeface="+mn-cs"/>
      </a:defRPr>
    </a:lvl7pPr>
    <a:lvl8pPr marL="2400300" algn="l" defTabSz="685800" rtl="0" eaLnBrk="1" latinLnBrk="0" hangingPunct="1">
      <a:defRPr kern="1200">
        <a:solidFill>
          <a:schemeClr val="tx1"/>
        </a:solidFill>
        <a:latin typeface="Times New Roman" panose="02020603050405020304" pitchFamily="18" charset="0"/>
        <a:ea typeface="+mn-ea"/>
        <a:cs typeface="+mn-cs"/>
      </a:defRPr>
    </a:lvl8pPr>
    <a:lvl9pPr marL="2743200" algn="l" defTabSz="6858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CC"/>
    <a:srgbClr val="6600FF"/>
    <a:srgbClr val="CE229D"/>
    <a:srgbClr val="BEF488"/>
    <a:srgbClr val="FF99CC"/>
    <a:srgbClr val="CBF9C5"/>
    <a:srgbClr val="DAE9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74" autoAdjust="0"/>
    <p:restoredTop sz="85063" autoAdjust="0"/>
  </p:normalViewPr>
  <p:slideViewPr>
    <p:cSldViewPr>
      <p:cViewPr varScale="1">
        <p:scale>
          <a:sx n="82" d="100"/>
          <a:sy n="82" d="100"/>
        </p:scale>
        <p:origin x="-864" y="-7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C6A80E74-5C63-4567-9E1D-85990305E9E2}" type="slidenum">
              <a:rPr lang="en-US" altLang="en-US"/>
              <a:pPr/>
              <a:t>‹#›</a:t>
            </a:fld>
            <a:endParaRPr lang="en-US" altLang="en-US"/>
          </a:p>
        </p:txBody>
      </p:sp>
    </p:spTree>
    <p:extLst>
      <p:ext uri="{BB962C8B-B14F-4D97-AF65-F5344CB8AC3E}">
        <p14:creationId xmlns:p14="http://schemas.microsoft.com/office/powerpoint/2010/main" val="3077167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charset="0"/>
        <a:ea typeface="+mn-ea"/>
        <a:cs typeface="+mn-cs"/>
      </a:defRPr>
    </a:lvl1pPr>
    <a:lvl2pPr marL="342900" algn="l" rtl="0" eaLnBrk="0" fontAlgn="base" hangingPunct="0">
      <a:spcBef>
        <a:spcPct val="30000"/>
      </a:spcBef>
      <a:spcAft>
        <a:spcPct val="0"/>
      </a:spcAft>
      <a:defRPr sz="900" kern="1200">
        <a:solidFill>
          <a:schemeClr val="tx1"/>
        </a:solidFill>
        <a:latin typeface="Arial" charset="0"/>
        <a:ea typeface="+mn-ea"/>
        <a:cs typeface="+mn-cs"/>
      </a:defRPr>
    </a:lvl2pPr>
    <a:lvl3pPr marL="685800" algn="l" rtl="0" eaLnBrk="0" fontAlgn="base" hangingPunct="0">
      <a:spcBef>
        <a:spcPct val="30000"/>
      </a:spcBef>
      <a:spcAft>
        <a:spcPct val="0"/>
      </a:spcAft>
      <a:defRPr sz="900" kern="1200">
        <a:solidFill>
          <a:schemeClr val="tx1"/>
        </a:solidFill>
        <a:latin typeface="Arial" charset="0"/>
        <a:ea typeface="+mn-ea"/>
        <a:cs typeface="+mn-cs"/>
      </a:defRPr>
    </a:lvl3pPr>
    <a:lvl4pPr marL="1028700" algn="l" rtl="0" eaLnBrk="0" fontAlgn="base" hangingPunct="0">
      <a:spcBef>
        <a:spcPct val="30000"/>
      </a:spcBef>
      <a:spcAft>
        <a:spcPct val="0"/>
      </a:spcAft>
      <a:defRPr sz="900" kern="1200">
        <a:solidFill>
          <a:schemeClr val="tx1"/>
        </a:solidFill>
        <a:latin typeface="Arial" charset="0"/>
        <a:ea typeface="+mn-ea"/>
        <a:cs typeface="+mn-cs"/>
      </a:defRPr>
    </a:lvl4pPr>
    <a:lvl5pPr marL="1371600" algn="l" rtl="0" eaLnBrk="0" fontAlgn="base" hangingPunct="0">
      <a:spcBef>
        <a:spcPct val="30000"/>
      </a:spcBef>
      <a:spcAft>
        <a:spcPct val="0"/>
      </a:spcAft>
      <a:defRPr sz="900" kern="1200">
        <a:solidFill>
          <a:schemeClr val="tx1"/>
        </a:solidFill>
        <a:latin typeface="Arial"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A80E74-5C63-4567-9E1D-85990305E9E2}" type="slidenum">
              <a:rPr lang="en-US" altLang="en-US" smtClean="0"/>
              <a:pPr/>
              <a:t>2</a:t>
            </a:fld>
            <a:endParaRPr lang="en-US" altLang="en-US"/>
          </a:p>
        </p:txBody>
      </p:sp>
    </p:spTree>
    <p:extLst>
      <p:ext uri="{BB962C8B-B14F-4D97-AF65-F5344CB8AC3E}">
        <p14:creationId xmlns:p14="http://schemas.microsoft.com/office/powerpoint/2010/main" val="3225841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A80E74-5C63-4567-9E1D-85990305E9E2}" type="slidenum">
              <a:rPr lang="en-US" altLang="en-US" smtClean="0"/>
              <a:pPr/>
              <a:t>3</a:t>
            </a:fld>
            <a:endParaRPr lang="en-US" altLang="en-US"/>
          </a:p>
        </p:txBody>
      </p:sp>
    </p:spTree>
    <p:extLst>
      <p:ext uri="{BB962C8B-B14F-4D97-AF65-F5344CB8AC3E}">
        <p14:creationId xmlns:p14="http://schemas.microsoft.com/office/powerpoint/2010/main" val="3225841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A80E74-5C63-4567-9E1D-85990305E9E2}" type="slidenum">
              <a:rPr lang="en-US" altLang="en-US" smtClean="0"/>
              <a:pPr/>
              <a:t>4</a:t>
            </a:fld>
            <a:endParaRPr lang="en-US" altLang="en-US"/>
          </a:p>
        </p:txBody>
      </p:sp>
    </p:spTree>
    <p:extLst>
      <p:ext uri="{BB962C8B-B14F-4D97-AF65-F5344CB8AC3E}">
        <p14:creationId xmlns:p14="http://schemas.microsoft.com/office/powerpoint/2010/main" val="3659797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A80E74-5C63-4567-9E1D-85990305E9E2}" type="slidenum">
              <a:rPr lang="en-US" altLang="en-US" smtClean="0"/>
              <a:pPr/>
              <a:t>5</a:t>
            </a:fld>
            <a:endParaRPr lang="en-US" altLang="en-US"/>
          </a:p>
        </p:txBody>
      </p:sp>
    </p:spTree>
    <p:extLst>
      <p:ext uri="{BB962C8B-B14F-4D97-AF65-F5344CB8AC3E}">
        <p14:creationId xmlns:p14="http://schemas.microsoft.com/office/powerpoint/2010/main" val="3659797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A80E74-5C63-4567-9E1D-85990305E9E2}" type="slidenum">
              <a:rPr lang="en-US" altLang="en-US" smtClean="0"/>
              <a:pPr/>
              <a:t>6</a:t>
            </a:fld>
            <a:endParaRPr lang="en-US" altLang="en-US"/>
          </a:p>
        </p:txBody>
      </p:sp>
    </p:spTree>
    <p:extLst>
      <p:ext uri="{BB962C8B-B14F-4D97-AF65-F5344CB8AC3E}">
        <p14:creationId xmlns:p14="http://schemas.microsoft.com/office/powerpoint/2010/main" val="3659797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A80E74-5C63-4567-9E1D-85990305E9E2}" type="slidenum">
              <a:rPr lang="en-US" altLang="en-US" smtClean="0"/>
              <a:pPr/>
              <a:t>7</a:t>
            </a:fld>
            <a:endParaRPr lang="en-US" altLang="en-US"/>
          </a:p>
        </p:txBody>
      </p:sp>
    </p:spTree>
    <p:extLst>
      <p:ext uri="{BB962C8B-B14F-4D97-AF65-F5344CB8AC3E}">
        <p14:creationId xmlns:p14="http://schemas.microsoft.com/office/powerpoint/2010/main" val="3659797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A80E74-5C63-4567-9E1D-85990305E9E2}" type="slidenum">
              <a:rPr lang="en-US" altLang="en-US" smtClean="0"/>
              <a:pPr/>
              <a:t>8</a:t>
            </a:fld>
            <a:endParaRPr lang="en-US" altLang="en-US"/>
          </a:p>
        </p:txBody>
      </p:sp>
    </p:spTree>
    <p:extLst>
      <p:ext uri="{BB962C8B-B14F-4D97-AF65-F5344CB8AC3E}">
        <p14:creationId xmlns:p14="http://schemas.microsoft.com/office/powerpoint/2010/main" val="2949947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A80E74-5C63-4567-9E1D-85990305E9E2}" type="slidenum">
              <a:rPr lang="en-US" altLang="en-US" smtClean="0"/>
              <a:pPr/>
              <a:t>9</a:t>
            </a:fld>
            <a:endParaRPr lang="en-US" altLang="en-US"/>
          </a:p>
        </p:txBody>
      </p:sp>
    </p:spTree>
    <p:extLst>
      <p:ext uri="{BB962C8B-B14F-4D97-AF65-F5344CB8AC3E}">
        <p14:creationId xmlns:p14="http://schemas.microsoft.com/office/powerpoint/2010/main" val="1361826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7C182D5-9A57-4D41-8004-71D48B91AAED}" type="slidenum">
              <a:rPr lang="en-US" altLang="en-US"/>
              <a:pPr/>
              <a:t>‹#›</a:t>
            </a:fld>
            <a:endParaRPr lang="en-US" altLang="en-US"/>
          </a:p>
        </p:txBody>
      </p:sp>
    </p:spTree>
    <p:extLst>
      <p:ext uri="{BB962C8B-B14F-4D97-AF65-F5344CB8AC3E}">
        <p14:creationId xmlns:p14="http://schemas.microsoft.com/office/powerpoint/2010/main" val="2460137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D642696-76AD-4910-A61C-3CE08A888586}" type="slidenum">
              <a:rPr lang="en-US" altLang="en-US"/>
              <a:pPr/>
              <a:t>‹#›</a:t>
            </a:fld>
            <a:endParaRPr lang="en-US" altLang="en-US"/>
          </a:p>
        </p:txBody>
      </p:sp>
    </p:spTree>
    <p:extLst>
      <p:ext uri="{BB962C8B-B14F-4D97-AF65-F5344CB8AC3E}">
        <p14:creationId xmlns:p14="http://schemas.microsoft.com/office/powerpoint/2010/main" val="338320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AC77251-FB86-4650-828E-17A56F22E60B}" type="slidenum">
              <a:rPr lang="en-US" altLang="en-US"/>
              <a:pPr/>
              <a:t>‹#›</a:t>
            </a:fld>
            <a:endParaRPr lang="en-US" altLang="en-US"/>
          </a:p>
        </p:txBody>
      </p:sp>
    </p:spTree>
    <p:extLst>
      <p:ext uri="{BB962C8B-B14F-4D97-AF65-F5344CB8AC3E}">
        <p14:creationId xmlns:p14="http://schemas.microsoft.com/office/powerpoint/2010/main" val="2759080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5980"/>
            <a:ext cx="8229600" cy="43886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DAEDF99-D713-483D-B8D5-55E056F88A06}" type="slidenum">
              <a:rPr lang="en-US" altLang="en-US"/>
              <a:pPr/>
              <a:t>‹#›</a:t>
            </a:fld>
            <a:endParaRPr lang="en-US" altLang="en-US"/>
          </a:p>
        </p:txBody>
      </p:sp>
    </p:spTree>
    <p:extLst>
      <p:ext uri="{BB962C8B-B14F-4D97-AF65-F5344CB8AC3E}">
        <p14:creationId xmlns:p14="http://schemas.microsoft.com/office/powerpoint/2010/main" val="2296892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C703958-85A8-4553-BC98-7A311689EA79}" type="slidenum">
              <a:rPr lang="en-US" altLang="en-US"/>
              <a:pPr/>
              <a:t>‹#›</a:t>
            </a:fld>
            <a:endParaRPr lang="en-US" altLang="en-US"/>
          </a:p>
        </p:txBody>
      </p:sp>
    </p:spTree>
    <p:extLst>
      <p:ext uri="{BB962C8B-B14F-4D97-AF65-F5344CB8AC3E}">
        <p14:creationId xmlns:p14="http://schemas.microsoft.com/office/powerpoint/2010/main" val="3666377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400"/>
            </a:lvl2pPr>
            <a:lvl3pPr marL="685800" indent="0">
              <a:buNone/>
              <a:defRPr sz="1200"/>
            </a:lvl3pPr>
            <a:lvl4pPr marL="1028700" indent="0">
              <a:buNone/>
              <a:defRPr sz="1100"/>
            </a:lvl4pPr>
            <a:lvl5pPr marL="1371600" indent="0">
              <a:buNone/>
              <a:defRPr sz="1100"/>
            </a:lvl5pPr>
            <a:lvl6pPr marL="1714500" indent="0">
              <a:buNone/>
              <a:defRPr sz="1100"/>
            </a:lvl6pPr>
            <a:lvl7pPr marL="2057400" indent="0">
              <a:buNone/>
              <a:defRPr sz="1100"/>
            </a:lvl7pPr>
            <a:lvl8pPr marL="2400300" indent="0">
              <a:buNone/>
              <a:defRPr sz="1100"/>
            </a:lvl8pPr>
            <a:lvl9pPr marL="2743200"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0D35E1B-FAE3-42FB-B73C-249FC76A0D5C}" type="slidenum">
              <a:rPr lang="en-US" altLang="en-US"/>
              <a:pPr/>
              <a:t>‹#›</a:t>
            </a:fld>
            <a:endParaRPr lang="en-US" altLang="en-US"/>
          </a:p>
        </p:txBody>
      </p:sp>
    </p:spTree>
    <p:extLst>
      <p:ext uri="{BB962C8B-B14F-4D97-AF65-F5344CB8AC3E}">
        <p14:creationId xmlns:p14="http://schemas.microsoft.com/office/powerpoint/2010/main" val="228025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650F60A-B2C2-4E61-93F5-1F7E1FE20ED7}" type="slidenum">
              <a:rPr lang="en-US" altLang="en-US"/>
              <a:pPr/>
              <a:t>‹#›</a:t>
            </a:fld>
            <a:endParaRPr lang="en-US" altLang="en-US"/>
          </a:p>
        </p:txBody>
      </p:sp>
    </p:spTree>
    <p:extLst>
      <p:ext uri="{BB962C8B-B14F-4D97-AF65-F5344CB8AC3E}">
        <p14:creationId xmlns:p14="http://schemas.microsoft.com/office/powerpoint/2010/main" val="331951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89C414E-8818-47C0-B21F-C4A253DB29FE}" type="slidenum">
              <a:rPr lang="en-US" altLang="en-US"/>
              <a:pPr/>
              <a:t>‹#›</a:t>
            </a:fld>
            <a:endParaRPr lang="en-US" altLang="en-US"/>
          </a:p>
        </p:txBody>
      </p:sp>
    </p:spTree>
    <p:extLst>
      <p:ext uri="{BB962C8B-B14F-4D97-AF65-F5344CB8AC3E}">
        <p14:creationId xmlns:p14="http://schemas.microsoft.com/office/powerpoint/2010/main" val="3064585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88F29E7-4A63-4BC8-9C79-6DB6766CB83B}" type="slidenum">
              <a:rPr lang="en-US" altLang="en-US"/>
              <a:pPr/>
              <a:t>‹#›</a:t>
            </a:fld>
            <a:endParaRPr lang="en-US" altLang="en-US"/>
          </a:p>
        </p:txBody>
      </p:sp>
    </p:spTree>
    <p:extLst>
      <p:ext uri="{BB962C8B-B14F-4D97-AF65-F5344CB8AC3E}">
        <p14:creationId xmlns:p14="http://schemas.microsoft.com/office/powerpoint/2010/main" val="4278591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9FC1B41-189D-461C-B5D3-0D02BCB04056}" type="slidenum">
              <a:rPr lang="en-US" altLang="en-US"/>
              <a:pPr/>
              <a:t>‹#›</a:t>
            </a:fld>
            <a:endParaRPr lang="en-US" altLang="en-US"/>
          </a:p>
        </p:txBody>
      </p:sp>
    </p:spTree>
    <p:extLst>
      <p:ext uri="{BB962C8B-B14F-4D97-AF65-F5344CB8AC3E}">
        <p14:creationId xmlns:p14="http://schemas.microsoft.com/office/powerpoint/2010/main" val="2580129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30F9C9A-42F9-4C34-8C3D-8412EB6BEE67}" type="slidenum">
              <a:rPr lang="en-US" altLang="en-US"/>
              <a:pPr/>
              <a:t>‹#›</a:t>
            </a:fld>
            <a:endParaRPr lang="en-US" altLang="en-US"/>
          </a:p>
        </p:txBody>
      </p:sp>
    </p:spTree>
    <p:extLst>
      <p:ext uri="{BB962C8B-B14F-4D97-AF65-F5344CB8AC3E}">
        <p14:creationId xmlns:p14="http://schemas.microsoft.com/office/powerpoint/2010/main" val="275997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BAB66E5-8B6A-48A2-893E-41C249D68AB6}" type="slidenum">
              <a:rPr lang="en-US" altLang="en-US"/>
              <a:pPr/>
              <a:t>‹#›</a:t>
            </a:fld>
            <a:endParaRPr lang="en-US" altLang="en-US"/>
          </a:p>
        </p:txBody>
      </p:sp>
    </p:spTree>
    <p:extLst>
      <p:ext uri="{BB962C8B-B14F-4D97-AF65-F5344CB8AC3E}">
        <p14:creationId xmlns:p14="http://schemas.microsoft.com/office/powerpoint/2010/main" val="3253682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eaLnBrk="1" hangingPunct="1">
              <a:defRPr sz="11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algn="ctr" eaLnBrk="1" hangingPunct="1">
              <a:defRPr sz="11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lvl1pPr algn="r" eaLnBrk="1" hangingPunct="1">
              <a:defRPr sz="1100">
                <a:latin typeface="Arial" panose="020B0604020202020204" pitchFamily="34" charset="0"/>
              </a:defRPr>
            </a:lvl1pPr>
          </a:lstStyle>
          <a:p>
            <a:fld id="{5F10DE5D-6CB7-436A-8139-AD8DFE82ABC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xmlns="" id="{DED3C353-00ED-97C8-B607-95A9EB8D8E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06"/>
            <a:ext cx="9144000" cy="5165825"/>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14">
            <a:extLst>
              <a:ext uri="{FF2B5EF4-FFF2-40B4-BE49-F238E27FC236}">
                <a16:creationId xmlns:a16="http://schemas.microsoft.com/office/drawing/2014/main" xmlns="" id="{7343FE20-CCED-4429-D608-EDFC2D4CF6B1}"/>
              </a:ext>
            </a:extLst>
          </p:cNvPr>
          <p:cNvSpPr txBox="1">
            <a:spLocks noChangeArrowheads="1"/>
          </p:cNvSpPr>
          <p:nvPr/>
        </p:nvSpPr>
        <p:spPr bwMode="auto">
          <a:xfrm>
            <a:off x="0" y="1489753"/>
            <a:ext cx="9144000" cy="1862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0750" tIns="40375" rIns="80750" bIns="40375">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ts val="1013"/>
              </a:spcBef>
              <a:defRPr/>
            </a:pPr>
            <a:r>
              <a:rPr lang="en-US" sz="3000">
                <a:solidFill>
                  <a:srgbClr val="FF0000"/>
                </a:solidFill>
                <a:effectLst>
                  <a:outerShdw blurRad="38100" dist="38100" dir="2700000" algn="tl">
                    <a:srgbClr val="000000">
                      <a:alpha val="43137"/>
                    </a:srgbClr>
                  </a:outerShdw>
                </a:effectLst>
                <a:latin typeface="UTM Avo" panose="02040603050506020204" pitchFamily="18" charset="0"/>
                <a:cs typeface="Times New Roman" panose="02020603050405020304" pitchFamily="18" charset="0"/>
              </a:rPr>
              <a:t>Bài viết </a:t>
            </a:r>
            <a:r>
              <a:rPr lang="en-US" sz="3000">
                <a:solidFill>
                  <a:srgbClr val="FF0000"/>
                </a:solidFill>
                <a:effectLst>
                  <a:outerShdw blurRad="38100" dist="38100" dir="2700000" algn="tl">
                    <a:srgbClr val="000000">
                      <a:alpha val="43137"/>
                    </a:srgbClr>
                  </a:outerShdw>
                </a:effectLst>
                <a:latin typeface="UTM Avo" panose="02040603050506020204" pitchFamily="18" charset="0"/>
                <a:cs typeface="Times New Roman" panose="02020603050405020304" pitchFamily="18" charset="0"/>
              </a:rPr>
              <a:t>3:</a:t>
            </a:r>
            <a:endParaRPr lang="en-US" sz="3000">
              <a:solidFill>
                <a:srgbClr val="FF0000"/>
              </a:solidFill>
              <a:effectLst>
                <a:outerShdw blurRad="38100" dist="38100" dir="2700000" algn="tl">
                  <a:srgbClr val="000000">
                    <a:alpha val="43137"/>
                  </a:srgbClr>
                </a:outerShdw>
              </a:effectLst>
              <a:latin typeface="UTM Avo" panose="02040603050506020204" pitchFamily="18" charset="0"/>
              <a:cs typeface="Times New Roman" panose="02020603050405020304" pitchFamily="18" charset="0"/>
            </a:endParaRPr>
          </a:p>
          <a:p>
            <a:pPr algn="ctr" eaLnBrk="1" hangingPunct="1">
              <a:spcBef>
                <a:spcPts val="1013"/>
              </a:spcBef>
              <a:defRPr/>
            </a:pPr>
            <a:r>
              <a:rPr lang="en-US" sz="4100">
                <a:solidFill>
                  <a:srgbClr val="002060"/>
                </a:solidFill>
                <a:effectLst>
                  <a:outerShdw blurRad="38100" dist="38100" dir="2700000" algn="tl">
                    <a:srgbClr val="000000">
                      <a:alpha val="43137"/>
                    </a:srgbClr>
                  </a:outerShdw>
                </a:effectLst>
                <a:latin typeface="UTM Deutsch Gothic" panose="02040603050506020204" pitchFamily="18" charset="0"/>
                <a:cs typeface="Times New Roman" panose="02020603050405020304" pitchFamily="18" charset="0"/>
              </a:rPr>
              <a:t>Kể chuyện sáng tạo</a:t>
            </a:r>
          </a:p>
          <a:p>
            <a:pPr algn="ctr" eaLnBrk="1" hangingPunct="1">
              <a:spcBef>
                <a:spcPts val="1013"/>
              </a:spcBef>
              <a:defRPr/>
            </a:pPr>
            <a:r>
              <a:rPr lang="en-US" sz="2700">
                <a:solidFill>
                  <a:srgbClr val="002060"/>
                </a:solidFill>
                <a:effectLst>
                  <a:outerShdw blurRad="38100" dist="38100" dir="2700000" algn="tl">
                    <a:srgbClr val="000000">
                      <a:alpha val="43137"/>
                    </a:srgbClr>
                  </a:outerShdw>
                </a:effectLst>
                <a:latin typeface="UTM Deutsch Gothic" panose="02040603050506020204" pitchFamily="18" charset="0"/>
                <a:cs typeface="Times New Roman" panose="02020603050405020304" pitchFamily="18" charset="0"/>
              </a:rPr>
              <a:t>(Thay đổi cách mở đầu và kết thúc của câu chuyện)</a:t>
            </a:r>
            <a:endParaRPr lang="en-US" sz="2700" dirty="0">
              <a:solidFill>
                <a:srgbClr val="002060"/>
              </a:solidFill>
              <a:effectLst>
                <a:outerShdw blurRad="38100" dist="38100" dir="2700000" algn="tl">
                  <a:srgbClr val="000000">
                    <a:alpha val="43137"/>
                  </a:srgbClr>
                </a:outerShdw>
              </a:effectLst>
              <a:latin typeface="UTM Deutsch Gothic" panose="02040603050506020204" pitchFamily="18" charset="0"/>
              <a:cs typeface="Times New Roman" panose="02020603050405020304" pitchFamily="18" charset="0"/>
            </a:endParaRPr>
          </a:p>
        </p:txBody>
      </p:sp>
      <p:pic>
        <p:nvPicPr>
          <p:cNvPr id="8" name="Picture 5" descr="POINSET3">
            <a:extLst>
              <a:ext uri="{FF2B5EF4-FFF2-40B4-BE49-F238E27FC236}">
                <a16:creationId xmlns:a16="http://schemas.microsoft.com/office/drawing/2014/main" xmlns="" id="{4C1F8A6F-720C-F2D7-C0C6-522D12E0EED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0966" y="3428500"/>
            <a:ext cx="2435203" cy="17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POINSET2">
            <a:extLst>
              <a:ext uri="{FF2B5EF4-FFF2-40B4-BE49-F238E27FC236}">
                <a16:creationId xmlns:a16="http://schemas.microsoft.com/office/drawing/2014/main" xmlns="" id="{CA0AACF5-C8A2-5EB0-1D5A-4BB0F9E3BFD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7854752" y="-85043"/>
            <a:ext cx="1175147"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2">
            <a:extLst>
              <a:ext uri="{FF2B5EF4-FFF2-40B4-BE49-F238E27FC236}">
                <a16:creationId xmlns:a16="http://schemas.microsoft.com/office/drawing/2014/main" xmlns="" id="{7ACA080E-F0CF-2992-9618-9A62FEF2FA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204" y="3555266"/>
            <a:ext cx="1143000"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descr="Sách giáo khoa THPT 2018">
            <a:extLst>
              <a:ext uri="{FF2B5EF4-FFF2-40B4-BE49-F238E27FC236}">
                <a16:creationId xmlns:a16="http://schemas.microsoft.com/office/drawing/2014/main" xmlns="" id="{77C5A749-7440-1C90-9D5A-8487F965C5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526" y="449713"/>
            <a:ext cx="1399910" cy="156397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5" descr="POINSET2">
            <a:extLst>
              <a:ext uri="{FF2B5EF4-FFF2-40B4-BE49-F238E27FC236}">
                <a16:creationId xmlns:a16="http://schemas.microsoft.com/office/drawing/2014/main" xmlns="" id="{1A6D274C-1A33-761B-475D-091A88CF1BA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flipV="1">
            <a:off x="164412" y="-130890"/>
            <a:ext cx="1170683" cy="1499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xmlns="" id="{FBABD0B5-C827-6F1C-9A9A-EE350A15F2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70" y="1"/>
            <a:ext cx="9158909" cy="51434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xmlns="" id="{8032A544-12D1-8EEB-46A4-F1F019CA2F59}"/>
              </a:ext>
            </a:extLst>
          </p:cNvPr>
          <p:cNvSpPr txBox="1"/>
          <p:nvPr/>
        </p:nvSpPr>
        <p:spPr>
          <a:xfrm>
            <a:off x="251520" y="2139702"/>
            <a:ext cx="8586954" cy="692497"/>
          </a:xfrm>
          <a:prstGeom prst="rect">
            <a:avLst/>
          </a:prstGeom>
          <a:noFill/>
        </p:spPr>
        <p:txBody>
          <a:bodyPr wrap="square" lIns="68580" tIns="34290" rIns="68580" bIns="34290">
            <a:spAutoFit/>
          </a:bodyPr>
          <a:lstStyle/>
          <a:p>
            <a:pPr marL="135255" algn="just">
              <a:lnSpc>
                <a:spcPct val="150000"/>
              </a:lnSpc>
              <a:spcBef>
                <a:spcPts val="0"/>
              </a:spcBef>
              <a:spcAft>
                <a:spcPts val="0"/>
              </a:spcAft>
              <a:tabLst>
                <a:tab pos="202883" algn="l"/>
              </a:tabLst>
            </a:pPr>
            <a:r>
              <a:rPr lang="en-US" sz="2700" kern="0">
                <a:solidFill>
                  <a:srgbClr val="FF0000"/>
                </a:solidFill>
                <a:latin typeface="UTM Avo" panose="02040603050506020204" pitchFamily="18" charset="0"/>
                <a:ea typeface="Times New Roman" panose="02020603050405020304" pitchFamily="18" charset="0"/>
                <a:cs typeface="Times New Roman" panose="02020603050405020304" pitchFamily="18" charset="0"/>
              </a:rPr>
              <a:t>- Em học được điều gì sau bài học hôm nay?</a:t>
            </a:r>
            <a:endParaRPr lang="en-US" sz="2700" kern="100" dirty="0">
              <a:solidFill>
                <a:srgbClr val="FF0000"/>
              </a:solidFill>
              <a:latin typeface="UTM Avo" panose="02040603050506020204" pitchFamily="18" charset="0"/>
              <a:ea typeface="Calibri" panose="020F0502020204030204" pitchFamily="34" charset="0"/>
              <a:cs typeface="Times New Roman" panose="02020603050405020304" pitchFamily="18" charset="0"/>
            </a:endParaRPr>
          </a:p>
        </p:txBody>
      </p:sp>
      <p:sp>
        <p:nvSpPr>
          <p:cNvPr id="4" name="Text Box 14">
            <a:extLst>
              <a:ext uri="{FF2B5EF4-FFF2-40B4-BE49-F238E27FC236}">
                <a16:creationId xmlns:a16="http://schemas.microsoft.com/office/drawing/2014/main" xmlns="" id="{96A5E519-13EB-3A41-DEFE-1C63B70E428D}"/>
              </a:ext>
            </a:extLst>
          </p:cNvPr>
          <p:cNvSpPr txBox="1">
            <a:spLocks noChangeArrowheads="1"/>
          </p:cNvSpPr>
          <p:nvPr/>
        </p:nvSpPr>
        <p:spPr bwMode="auto">
          <a:xfrm>
            <a:off x="1377359" y="843558"/>
            <a:ext cx="6432331" cy="109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0750" tIns="40375" rIns="80750" bIns="40375">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ts val="1013"/>
              </a:spcBef>
              <a:defRPr/>
            </a:pPr>
            <a:r>
              <a:rPr lang="en-US" sz="6600" b="1">
                <a:solidFill>
                  <a:srgbClr val="FF0000"/>
                </a:solidFill>
                <a:effectLst>
                  <a:outerShdw blurRad="38100" dist="38100" dir="2700000" algn="tl">
                    <a:srgbClr val="000000">
                      <a:alpha val="43137"/>
                    </a:srgbClr>
                  </a:outerShdw>
                </a:effectLst>
                <a:latin typeface="UTM Showcard" panose="02040603050506020204" pitchFamily="18" charset="0"/>
                <a:cs typeface="Times New Roman" panose="02020603050405020304" pitchFamily="18" charset="0"/>
              </a:rPr>
              <a:t>Vận dụng</a:t>
            </a:r>
            <a:endParaRPr lang="en-US" sz="6600" dirty="0">
              <a:solidFill>
                <a:srgbClr val="FF0000"/>
              </a:solidFill>
              <a:effectLst>
                <a:outerShdw blurRad="38100" dist="38100" dir="2700000" algn="tl">
                  <a:srgbClr val="000000">
                    <a:alpha val="43137"/>
                  </a:srgbClr>
                </a:outerShdw>
              </a:effectLst>
              <a:latin typeface="UTM Showcard" panose="02040603050506020204" pitchFamily="18" charset="0"/>
              <a:cs typeface="Times New Roman" panose="02020603050405020304" pitchFamily="18" charset="0"/>
            </a:endParaRPr>
          </a:p>
        </p:txBody>
      </p:sp>
    </p:spTree>
    <p:extLst>
      <p:ext uri="{BB962C8B-B14F-4D97-AF65-F5344CB8AC3E}">
        <p14:creationId xmlns:p14="http://schemas.microsoft.com/office/powerpoint/2010/main" val="1441404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xmlns="" id="{4760717D-8D85-0DB7-3F03-409BB5A2BA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CE7365C8-9704-7269-0F24-DCE988577E76}"/>
              </a:ext>
            </a:extLst>
          </p:cNvPr>
          <p:cNvSpPr txBox="1"/>
          <p:nvPr/>
        </p:nvSpPr>
        <p:spPr>
          <a:xfrm>
            <a:off x="1340240" y="1351207"/>
            <a:ext cx="7548770" cy="3270126"/>
          </a:xfrm>
          <a:prstGeom prst="rect">
            <a:avLst/>
          </a:prstGeom>
          <a:noFill/>
        </p:spPr>
        <p:txBody>
          <a:bodyPr wrap="square" lIns="68580" tIns="34290" rIns="68580" bIns="34290" rtlCol="0">
            <a:spAutoFit/>
          </a:bodyPr>
          <a:lstStyle/>
          <a:p>
            <a:r>
              <a:rPr lang="en-US" sz="10400" b="1">
                <a:solidFill>
                  <a:srgbClr val="FF0000"/>
                </a:solidFill>
                <a:effectLst>
                  <a:outerShdw blurRad="38100" dist="38100" dir="2700000" algn="tl">
                    <a:srgbClr val="000000">
                      <a:alpha val="43137"/>
                    </a:srgbClr>
                  </a:outerShdw>
                </a:effectLst>
                <a:latin typeface="UTM LinotypeZapfino KT" panose="02040603050506020204" pitchFamily="18" charset="0"/>
              </a:rPr>
              <a:t>Chúc các em học tốt!</a:t>
            </a:r>
          </a:p>
        </p:txBody>
      </p:sp>
    </p:spTree>
    <p:extLst>
      <p:ext uri="{BB962C8B-B14F-4D97-AF65-F5344CB8AC3E}">
        <p14:creationId xmlns:p14="http://schemas.microsoft.com/office/powerpoint/2010/main" val="103785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xmlns="" id="{15B75E4E-7523-99F7-E8EA-368CA601A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xmlns="" id="{56C06915-00B4-3157-859A-38D74DA48676}"/>
              </a:ext>
            </a:extLst>
          </p:cNvPr>
          <p:cNvSpPr txBox="1"/>
          <p:nvPr/>
        </p:nvSpPr>
        <p:spPr>
          <a:xfrm>
            <a:off x="872589" y="2075460"/>
            <a:ext cx="7398821" cy="992579"/>
          </a:xfrm>
          <a:prstGeom prst="rect">
            <a:avLst/>
          </a:prstGeom>
          <a:noFill/>
        </p:spPr>
        <p:txBody>
          <a:bodyPr wrap="square" lIns="68580" tIns="34290" rIns="68580" bIns="34290">
            <a:spAutoFit/>
          </a:bodyPr>
          <a:lstStyle/>
          <a:p>
            <a:pPr algn="ctr"/>
            <a:r>
              <a:rPr lang="en-US" sz="6000">
                <a:solidFill>
                  <a:srgbClr val="FF0000"/>
                </a:solidFill>
                <a:latin typeface="UTM Avo" panose="02040603050506020204" pitchFamily="18" charset="0"/>
                <a:ea typeface="Times New Roman" panose="02020603050405020304" pitchFamily="18" charset="0"/>
              </a:rPr>
              <a:t>I. NHẬN XÉT</a:t>
            </a:r>
            <a:endParaRPr lang="en-US" sz="6000">
              <a:solidFill>
                <a:srgbClr val="FF0000"/>
              </a:solidFill>
              <a:latin typeface="UTM Avo" panose="02040603050506020204" pitchFamily="18" charset="0"/>
              <a:ea typeface="Times New Roman" panose="02020603050405020304" pitchFamily="18" charset="0"/>
            </a:endParaRPr>
          </a:p>
        </p:txBody>
      </p:sp>
    </p:spTree>
    <p:extLst>
      <p:ext uri="{BB962C8B-B14F-4D97-AF65-F5344CB8AC3E}">
        <p14:creationId xmlns:p14="http://schemas.microsoft.com/office/powerpoint/2010/main" val="3537545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circle(in)">
                                      <p:cBhvr>
                                        <p:cTn id="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xmlns="" id="{15B75E4E-7523-99F7-E8EA-368CA601A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xmlns="" id="{3250E763-E99E-B85F-7766-DEBFF5FBB3DB}"/>
              </a:ext>
            </a:extLst>
          </p:cNvPr>
          <p:cNvSpPr txBox="1"/>
          <p:nvPr/>
        </p:nvSpPr>
        <p:spPr>
          <a:xfrm>
            <a:off x="88219" y="0"/>
            <a:ext cx="9055781" cy="5332229"/>
          </a:xfrm>
          <a:prstGeom prst="rect">
            <a:avLst/>
          </a:prstGeom>
          <a:noFill/>
        </p:spPr>
        <p:txBody>
          <a:bodyPr wrap="square" lIns="68580" tIns="34290" rIns="68580" bIns="34290">
            <a:spAutoFit/>
          </a:bodyPr>
          <a:lstStyle/>
          <a:p>
            <a:pPr algn="just">
              <a:lnSpc>
                <a:spcPct val="150000"/>
              </a:lnSpc>
              <a:spcAft>
                <a:spcPts val="0"/>
              </a:spcAft>
            </a:pPr>
            <a:r>
              <a:rPr lang="en-US" sz="1900" kern="100">
                <a:ea typeface="Calibri" panose="020F0502020204030204" pitchFamily="34" charset="0"/>
                <a:cs typeface="Times New Roman" pitchFamily="18" charset="0"/>
              </a:rPr>
              <a:t>Đọc </a:t>
            </a:r>
            <a:r>
              <a:rPr lang="vi-VN" sz="1900" kern="100">
                <a:ea typeface="Calibri" panose="020F0502020204030204" pitchFamily="34" charset="0"/>
                <a:cs typeface="Times New Roman" pitchFamily="18" charset="0"/>
              </a:rPr>
              <a:t>2 đoạn văn sau và trả lời câu hỏi:</a:t>
            </a:r>
          </a:p>
          <a:p>
            <a:pPr algn="just">
              <a:lnSpc>
                <a:spcPct val="150000"/>
              </a:lnSpc>
              <a:spcAft>
                <a:spcPts val="0"/>
              </a:spcAft>
            </a:pPr>
            <a:r>
              <a:rPr lang="vi-VN" sz="1900" kern="100">
                <a:ea typeface="Calibri" panose="020F0502020204030204" pitchFamily="34" charset="0"/>
                <a:cs typeface="Times New Roman" pitchFamily="18" charset="0"/>
              </a:rPr>
              <a:t>(1) Sáng Chủ nhật, tiệm tạp hóa của cô Thi vừa mở cửa đã có khách. Đó là hai cha con một cậu bé từ xa đến. Thầy cô chủ tiệm mở cửa, cậu bé đi vào, lễ phép chào rồi lấy ra một cái phong bì. Cậu bé đưa cái phong bì cho cô chủ tiệm, ấp úng: «cô ơi! tiền này không phải của con». Cô chủ ngạc nhiên nhìn hai cha con. Người cha giải thích một hồi, cô mới hiểu đầu đuôi câu chuyện. Thì ra, chuyện là thế này... </a:t>
            </a:r>
            <a:endParaRPr lang="vi-VN" sz="1900" kern="100">
              <a:ea typeface="Calibri" panose="020F0502020204030204" pitchFamily="34" charset="0"/>
              <a:cs typeface="Times New Roman" pitchFamily="18" charset="0"/>
            </a:endParaRPr>
          </a:p>
          <a:p>
            <a:pPr algn="just">
              <a:lnSpc>
                <a:spcPct val="150000"/>
              </a:lnSpc>
              <a:spcAft>
                <a:spcPts val="0"/>
              </a:spcAft>
            </a:pPr>
            <a:r>
              <a:rPr lang="vi-VN" sz="1900" kern="100">
                <a:ea typeface="Calibri" panose="020F0502020204030204" pitchFamily="34" charset="0"/>
                <a:cs typeface="Times New Roman" pitchFamily="18" charset="0"/>
              </a:rPr>
              <a:t>(2) Thế </a:t>
            </a:r>
            <a:r>
              <a:rPr lang="vi-VN" sz="1900" kern="100">
                <a:ea typeface="Calibri" panose="020F0502020204030204" pitchFamily="34" charset="0"/>
                <a:cs typeface="Times New Roman" pitchFamily="18" charset="0"/>
              </a:rPr>
              <a:t>rồi một buổi sáng, ở tiệm tạp hóa có 2 vị khách ghé thăm. Đó là hải được 3 đưa đến tận nơi để trả lại số tiền không phải của em. Cô chủ tiệm rất cảm động </a:t>
            </a:r>
            <a:r>
              <a:rPr lang="vi-VN" sz="1900" kern="100">
                <a:ea typeface="Calibri" panose="020F0502020204030204" pitchFamily="34" charset="0"/>
                <a:cs typeface="Times New Roman" pitchFamily="18" charset="0"/>
              </a:rPr>
              <a:t>vì chuyển xảy ra đã rất lâu mà cậu bé vẫn còn nhớ. Cô càng cảm động hơn nữa khi được biết hại sẽ đem toàn bộ số tiền tiết kiệm ủng hộ các bạn nhỏ ở vùng lũ lụt. Cô đưa thêm mấy trăm nghìn, ấy nhờ hải giúp cô gửi đến đồng bào bị thiên tai . 2 cha con cảm ơn cô rồi ra về để còn kịp đóng góp thêm với các cô bác trong xóm.</a:t>
            </a:r>
            <a:endParaRPr lang="vi-VN" sz="1900" kern="10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969392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xmlns="" id="{15B75E4E-7523-99F7-E8EA-368CA601A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bwMode="auto">
          <a:xfrm>
            <a:off x="467544" y="339502"/>
            <a:ext cx="8424936" cy="1376111"/>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kumimoji="0" lang="vi-VN" sz="2800" b="0" i="0" u="none" strike="noStrike" cap="none" normalizeH="0" baseline="0" smtClean="0">
                <a:ln>
                  <a:noFill/>
                </a:ln>
                <a:solidFill>
                  <a:schemeClr val="tx1"/>
                </a:solidFill>
                <a:effectLst/>
                <a:latin typeface="Times New Roman" pitchFamily="18" charset="0"/>
                <a:cs typeface="Times New Roman" pitchFamily="18" charset="0"/>
              </a:rPr>
              <a:t>a.</a:t>
            </a:r>
            <a:r>
              <a:rPr lang="vi-VN" sz="2800">
                <a:latin typeface="Times New Roman" pitchFamily="18" charset="0"/>
                <a:cs typeface="Times New Roman" pitchFamily="18" charset="0"/>
              </a:rPr>
              <a:t> Hãy so sánh đoạn </a:t>
            </a:r>
            <a:r>
              <a:rPr lang="vi-VN" sz="2800">
                <a:latin typeface="Times New Roman" pitchFamily="18" charset="0"/>
                <a:cs typeface="Times New Roman" pitchFamily="18" charset="0"/>
              </a:rPr>
              <a:t>văn </a:t>
            </a:r>
            <a:r>
              <a:rPr lang="vi-VN" sz="2800" smtClean="0">
                <a:latin typeface="Times New Roman" pitchFamily="18" charset="0"/>
                <a:cs typeface="Times New Roman" pitchFamily="18" charset="0"/>
              </a:rPr>
              <a:t>(1) </a:t>
            </a:r>
            <a:r>
              <a:rPr lang="vi-VN" sz="2800">
                <a:latin typeface="Times New Roman" pitchFamily="18" charset="0"/>
                <a:cs typeface="Times New Roman" pitchFamily="18" charset="0"/>
              </a:rPr>
              <a:t>với đoạn mở đầu của bài </a:t>
            </a:r>
            <a:r>
              <a:rPr lang="vi-VN" sz="2800">
                <a:latin typeface="Times New Roman" pitchFamily="18" charset="0"/>
                <a:cs typeface="Times New Roman" pitchFamily="18" charset="0"/>
              </a:rPr>
              <a:t>đọc </a:t>
            </a:r>
            <a:r>
              <a:rPr lang="vi-VN" sz="2800" smtClean="0">
                <a:latin typeface="Times New Roman" pitchFamily="18" charset="0"/>
                <a:cs typeface="Times New Roman" pitchFamily="18" charset="0"/>
              </a:rPr>
              <a:t>Cậu </a:t>
            </a:r>
            <a:r>
              <a:rPr lang="vi-VN" sz="2800">
                <a:latin typeface="Times New Roman" pitchFamily="18" charset="0"/>
                <a:cs typeface="Times New Roman" pitchFamily="18" charset="0"/>
              </a:rPr>
              <a:t>bé và con </a:t>
            </a:r>
            <a:r>
              <a:rPr lang="vi-VN" sz="2800">
                <a:latin typeface="Times New Roman" pitchFamily="18" charset="0"/>
                <a:cs typeface="Times New Roman" pitchFamily="18" charset="0"/>
              </a:rPr>
              <a:t>heo </a:t>
            </a:r>
            <a:r>
              <a:rPr lang="vi-VN" sz="2800" smtClean="0">
                <a:latin typeface="Times New Roman" pitchFamily="18" charset="0"/>
                <a:cs typeface="Times New Roman" pitchFamily="18" charset="0"/>
              </a:rPr>
              <a:t>đất. Cách </a:t>
            </a:r>
            <a:r>
              <a:rPr lang="vi-VN" sz="2800">
                <a:latin typeface="Times New Roman" pitchFamily="18" charset="0"/>
                <a:cs typeface="Times New Roman" pitchFamily="18" charset="0"/>
              </a:rPr>
              <a:t>mở đầu mới này có gì khác cách mở đầu trong </a:t>
            </a:r>
            <a:r>
              <a:rPr lang="vi-VN" sz="2800">
                <a:latin typeface="Times New Roman" pitchFamily="18" charset="0"/>
                <a:cs typeface="Times New Roman" pitchFamily="18" charset="0"/>
              </a:rPr>
              <a:t>bài </a:t>
            </a:r>
            <a:r>
              <a:rPr lang="vi-VN" sz="2800" smtClean="0">
                <a:latin typeface="Times New Roman" pitchFamily="18" charset="0"/>
                <a:cs typeface="Times New Roman" pitchFamily="18" charset="0"/>
              </a:rPr>
              <a:t>đọc?</a:t>
            </a: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5" name="Rounded Rectangle 4"/>
          <p:cNvSpPr/>
          <p:nvPr/>
        </p:nvSpPr>
        <p:spPr bwMode="auto">
          <a:xfrm>
            <a:off x="467544" y="1931636"/>
            <a:ext cx="8424936" cy="1381897"/>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r>
              <a:rPr kumimoji="0" lang="vi-VN" sz="2800" b="0" i="0" u="none" strike="noStrike" cap="none" normalizeH="0" baseline="0" smtClean="0">
                <a:ln>
                  <a:noFill/>
                </a:ln>
                <a:solidFill>
                  <a:schemeClr val="tx1"/>
                </a:solidFill>
                <a:effectLst/>
                <a:latin typeface="Times New Roman" pitchFamily="18" charset="0"/>
                <a:cs typeface="Times New Roman" pitchFamily="18" charset="0"/>
              </a:rPr>
              <a:t>b.</a:t>
            </a:r>
            <a:r>
              <a:rPr kumimoji="0" lang="vi-VN" sz="2800" b="0" i="0" u="none" strike="noStrike" cap="none" normalizeH="0" smtClean="0">
                <a:ln>
                  <a:noFill/>
                </a:ln>
                <a:solidFill>
                  <a:schemeClr val="tx1"/>
                </a:solidFill>
                <a:effectLst/>
                <a:latin typeface="Times New Roman" pitchFamily="18" charset="0"/>
                <a:cs typeface="Times New Roman" pitchFamily="18" charset="0"/>
              </a:rPr>
              <a:t> Hãy so sánh </a:t>
            </a:r>
            <a:r>
              <a:rPr lang="vi-VN" sz="2800">
                <a:latin typeface="Times New Roman" pitchFamily="18" charset="0"/>
                <a:cs typeface="Times New Roman" pitchFamily="18" charset="0"/>
              </a:rPr>
              <a:t>đoạn</a:t>
            </a:r>
            <a:r>
              <a:rPr kumimoji="0" lang="vi-VN" sz="2800" b="0" i="0" u="none" strike="noStrike" cap="none" normalizeH="0" smtClean="0">
                <a:ln>
                  <a:noFill/>
                </a:ln>
                <a:solidFill>
                  <a:schemeClr val="tx1"/>
                </a:solidFill>
                <a:effectLst/>
                <a:latin typeface="Times New Roman" pitchFamily="18" charset="0"/>
                <a:cs typeface="Times New Roman" pitchFamily="18" charset="0"/>
              </a:rPr>
              <a:t> văn (2) với </a:t>
            </a:r>
            <a:r>
              <a:rPr lang="vi-VN" sz="2800">
                <a:latin typeface="Times New Roman" pitchFamily="18" charset="0"/>
                <a:cs typeface="Times New Roman" pitchFamily="18" charset="0"/>
              </a:rPr>
              <a:t>đoạn</a:t>
            </a:r>
            <a:r>
              <a:rPr kumimoji="0" lang="vi-VN" sz="2800" b="0" i="0" u="none" strike="noStrike" cap="none" normalizeH="0" smtClean="0">
                <a:ln>
                  <a:noFill/>
                </a:ln>
                <a:solidFill>
                  <a:schemeClr val="tx1"/>
                </a:solidFill>
                <a:effectLst/>
                <a:latin typeface="Times New Roman" pitchFamily="18" charset="0"/>
                <a:cs typeface="Times New Roman" pitchFamily="18" charset="0"/>
              </a:rPr>
              <a:t> kết thúc của bài đọc Cậu bé và con heo đất. Cách kết thúc mới này có gì khác cách kết thúc trong bài đọc?</a:t>
            </a: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 name="Rounded Rectangle 5"/>
          <p:cNvSpPr/>
          <p:nvPr/>
        </p:nvSpPr>
        <p:spPr bwMode="auto">
          <a:xfrm>
            <a:off x="467544" y="3529558"/>
            <a:ext cx="8424936" cy="1346448"/>
          </a:xfrm>
          <a:prstGeom prst="roundRect">
            <a:avLst/>
          </a:prstGeom>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rtlCol="0" anchor="t" anchorCtr="0" compatLnSpc="1">
            <a:prstTxWarp prst="textNoShape">
              <a:avLst/>
            </a:prstTxWarp>
          </a:bodyPr>
          <a:lstStyle/>
          <a:p>
            <a:r>
              <a:rPr kumimoji="0" lang="vi-VN" sz="2800" b="0" i="0" u="none" strike="noStrike" cap="none" normalizeH="0" baseline="0" smtClean="0">
                <a:ln>
                  <a:noFill/>
                </a:ln>
                <a:solidFill>
                  <a:schemeClr val="tx1"/>
                </a:solidFill>
                <a:effectLst/>
                <a:latin typeface="Times New Roman" pitchFamily="18" charset="0"/>
                <a:cs typeface="Times New Roman" pitchFamily="18" charset="0"/>
              </a:rPr>
              <a:t>c. Việc thay đổi cách mở đầu hoặc kết thúc câu chuyện có làm thay đổi nội dung chính của câu chuyện không? vì sao? </a:t>
            </a: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423536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xmlns="" id="{15B75E4E-7523-99F7-E8EA-368CA601A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bwMode="auto">
          <a:xfrm>
            <a:off x="323528" y="195486"/>
            <a:ext cx="8640960" cy="1376111"/>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kumimoji="0" lang="vi-VN" sz="2800" b="0" i="0" u="none" strike="noStrike" cap="none" normalizeH="0" baseline="0" smtClean="0">
                <a:ln>
                  <a:noFill/>
                </a:ln>
                <a:solidFill>
                  <a:schemeClr val="tx1"/>
                </a:solidFill>
                <a:effectLst/>
                <a:latin typeface="Times New Roman" pitchFamily="18" charset="0"/>
                <a:cs typeface="Times New Roman" pitchFamily="18" charset="0"/>
              </a:rPr>
              <a:t>a.</a:t>
            </a:r>
            <a:r>
              <a:rPr lang="vi-VN" sz="2800">
                <a:latin typeface="Times New Roman" pitchFamily="18" charset="0"/>
                <a:cs typeface="Times New Roman" pitchFamily="18" charset="0"/>
              </a:rPr>
              <a:t> Hãy so sánh đoạn </a:t>
            </a:r>
            <a:r>
              <a:rPr lang="vi-VN" sz="2800">
                <a:latin typeface="Times New Roman" pitchFamily="18" charset="0"/>
                <a:cs typeface="Times New Roman" pitchFamily="18" charset="0"/>
              </a:rPr>
              <a:t>văn </a:t>
            </a:r>
            <a:r>
              <a:rPr lang="vi-VN" sz="2800" smtClean="0">
                <a:latin typeface="Times New Roman" pitchFamily="18" charset="0"/>
                <a:cs typeface="Times New Roman" pitchFamily="18" charset="0"/>
              </a:rPr>
              <a:t>(1) </a:t>
            </a:r>
            <a:r>
              <a:rPr lang="vi-VN" sz="2800">
                <a:latin typeface="Times New Roman" pitchFamily="18" charset="0"/>
                <a:cs typeface="Times New Roman" pitchFamily="18" charset="0"/>
              </a:rPr>
              <a:t>với đoạn mở đầu của bài </a:t>
            </a:r>
            <a:r>
              <a:rPr lang="vi-VN" sz="2800">
                <a:latin typeface="Times New Roman" pitchFamily="18" charset="0"/>
                <a:cs typeface="Times New Roman" pitchFamily="18" charset="0"/>
              </a:rPr>
              <a:t>đọc </a:t>
            </a:r>
            <a:r>
              <a:rPr lang="vi-VN" sz="2800" smtClean="0">
                <a:latin typeface="Times New Roman" pitchFamily="18" charset="0"/>
                <a:cs typeface="Times New Roman" pitchFamily="18" charset="0"/>
              </a:rPr>
              <a:t>Cậu </a:t>
            </a:r>
            <a:r>
              <a:rPr lang="vi-VN" sz="2800">
                <a:latin typeface="Times New Roman" pitchFamily="18" charset="0"/>
                <a:cs typeface="Times New Roman" pitchFamily="18" charset="0"/>
              </a:rPr>
              <a:t>bé và con </a:t>
            </a:r>
            <a:r>
              <a:rPr lang="vi-VN" sz="2800">
                <a:latin typeface="Times New Roman" pitchFamily="18" charset="0"/>
                <a:cs typeface="Times New Roman" pitchFamily="18" charset="0"/>
              </a:rPr>
              <a:t>heo </a:t>
            </a:r>
            <a:r>
              <a:rPr lang="vi-VN" sz="2800" smtClean="0">
                <a:latin typeface="Times New Roman" pitchFamily="18" charset="0"/>
                <a:cs typeface="Times New Roman" pitchFamily="18" charset="0"/>
              </a:rPr>
              <a:t>đất. Cách </a:t>
            </a:r>
            <a:r>
              <a:rPr lang="vi-VN" sz="2800">
                <a:latin typeface="Times New Roman" pitchFamily="18" charset="0"/>
                <a:cs typeface="Times New Roman" pitchFamily="18" charset="0"/>
              </a:rPr>
              <a:t>mở đầu mới này có gì khác cách mở đầu trong </a:t>
            </a:r>
            <a:r>
              <a:rPr lang="vi-VN" sz="2800">
                <a:latin typeface="Times New Roman" pitchFamily="18" charset="0"/>
                <a:cs typeface="Times New Roman" pitchFamily="18" charset="0"/>
              </a:rPr>
              <a:t>bài </a:t>
            </a:r>
            <a:r>
              <a:rPr lang="vi-VN" sz="2800" smtClean="0">
                <a:latin typeface="Times New Roman" pitchFamily="18" charset="0"/>
                <a:cs typeface="Times New Roman" pitchFamily="18" charset="0"/>
              </a:rPr>
              <a:t>đọc?</a:t>
            </a: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5" name="Rounded Rectangle 4"/>
          <p:cNvSpPr/>
          <p:nvPr/>
        </p:nvSpPr>
        <p:spPr bwMode="auto">
          <a:xfrm>
            <a:off x="323528" y="1779662"/>
            <a:ext cx="8640960" cy="3211864"/>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r>
              <a:rPr lang="en-US" sz="2800">
                <a:latin typeface="Times New Roman" pitchFamily="18" charset="0"/>
                <a:cs typeface="Times New Roman" pitchFamily="18" charset="0"/>
              </a:rPr>
              <a:t>Đoạn văn (1) thể hiện một cách mở đầu mới, khác với đoạn mở đầu của bài đọc </a:t>
            </a:r>
            <a:r>
              <a:rPr lang="en-US" sz="2800" i="1">
                <a:latin typeface="Times New Roman" pitchFamily="18" charset="0"/>
                <a:cs typeface="Times New Roman" pitchFamily="18" charset="0"/>
              </a:rPr>
              <a:t>Cậu bé và con heo đất</a:t>
            </a:r>
            <a:r>
              <a:rPr lang="en-US" sz="2800">
                <a:latin typeface="Times New Roman" pitchFamily="18" charset="0"/>
                <a:cs typeface="Times New Roman" pitchFamily="18" charset="0"/>
              </a:rPr>
              <a:t>. Đoạn văn (1) mở đầu câu chuyện bằng cách kể kết thúc của câu chuyện, khiến người đọc cảm thấy tò mò muốn biết câu chuyện trước đó đã diễn biến như thế nào. Còn đoạn mở đầu của bài đọc </a:t>
            </a:r>
            <a:r>
              <a:rPr lang="en-US" sz="2800" i="1">
                <a:latin typeface="Times New Roman" pitchFamily="18" charset="0"/>
                <a:cs typeface="Times New Roman" pitchFamily="18" charset="0"/>
              </a:rPr>
              <a:t>Cậu bé và con heo đất </a:t>
            </a:r>
            <a:r>
              <a:rPr lang="en-US" sz="2800">
                <a:latin typeface="Times New Roman" pitchFamily="18" charset="0"/>
                <a:cs typeface="Times New Roman" pitchFamily="18" charset="0"/>
              </a:rPr>
              <a:t>đi theo trật tự thời gian thông thường, giới thiệu đoạn đầu câu chuyện.</a:t>
            </a:r>
          </a:p>
        </p:txBody>
      </p:sp>
    </p:spTree>
    <p:extLst>
      <p:ext uri="{BB962C8B-B14F-4D97-AF65-F5344CB8AC3E}">
        <p14:creationId xmlns:p14="http://schemas.microsoft.com/office/powerpoint/2010/main" val="1622012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xmlns="" id="{15B75E4E-7523-99F7-E8EA-368CA601A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bwMode="auto">
          <a:xfrm>
            <a:off x="467544" y="123478"/>
            <a:ext cx="8424936" cy="1381897"/>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r>
              <a:rPr kumimoji="0" lang="vi-VN" sz="2800" b="0" i="0" u="none" strike="noStrike" cap="none" normalizeH="0" baseline="0" smtClean="0">
                <a:ln>
                  <a:noFill/>
                </a:ln>
                <a:solidFill>
                  <a:schemeClr val="tx1"/>
                </a:solidFill>
                <a:effectLst/>
                <a:latin typeface="Times New Roman" pitchFamily="18" charset="0"/>
                <a:cs typeface="Times New Roman" pitchFamily="18" charset="0"/>
              </a:rPr>
              <a:t>b.</a:t>
            </a:r>
            <a:r>
              <a:rPr kumimoji="0" lang="vi-VN" sz="2800" b="0" i="0" u="none" strike="noStrike" cap="none" normalizeH="0" smtClean="0">
                <a:ln>
                  <a:noFill/>
                </a:ln>
                <a:solidFill>
                  <a:schemeClr val="tx1"/>
                </a:solidFill>
                <a:effectLst/>
                <a:latin typeface="Times New Roman" pitchFamily="18" charset="0"/>
                <a:cs typeface="Times New Roman" pitchFamily="18" charset="0"/>
              </a:rPr>
              <a:t> Hãy so sánh </a:t>
            </a:r>
            <a:r>
              <a:rPr lang="vi-VN" sz="2800">
                <a:latin typeface="Times New Roman" pitchFamily="18" charset="0"/>
                <a:cs typeface="Times New Roman" pitchFamily="18" charset="0"/>
              </a:rPr>
              <a:t>đoạn</a:t>
            </a:r>
            <a:r>
              <a:rPr kumimoji="0" lang="vi-VN" sz="2800" b="0" i="0" u="none" strike="noStrike" cap="none" normalizeH="0" smtClean="0">
                <a:ln>
                  <a:noFill/>
                </a:ln>
                <a:solidFill>
                  <a:schemeClr val="tx1"/>
                </a:solidFill>
                <a:effectLst/>
                <a:latin typeface="Times New Roman" pitchFamily="18" charset="0"/>
                <a:cs typeface="Times New Roman" pitchFamily="18" charset="0"/>
              </a:rPr>
              <a:t> văn (2) với </a:t>
            </a:r>
            <a:r>
              <a:rPr lang="vi-VN" sz="2800">
                <a:latin typeface="Times New Roman" pitchFamily="18" charset="0"/>
                <a:cs typeface="Times New Roman" pitchFamily="18" charset="0"/>
              </a:rPr>
              <a:t>đoạn</a:t>
            </a:r>
            <a:r>
              <a:rPr kumimoji="0" lang="vi-VN" sz="2800" b="0" i="0" u="none" strike="noStrike" cap="none" normalizeH="0" smtClean="0">
                <a:ln>
                  <a:noFill/>
                </a:ln>
                <a:solidFill>
                  <a:schemeClr val="tx1"/>
                </a:solidFill>
                <a:effectLst/>
                <a:latin typeface="Times New Roman" pitchFamily="18" charset="0"/>
                <a:cs typeface="Times New Roman" pitchFamily="18" charset="0"/>
              </a:rPr>
              <a:t> kết thúc của bài đọc Cậu bé và con heo đất. Cách kết thúc mới này có gì khác cách kết thúc trong bài đọc?</a:t>
            </a: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 name="Rounded Rectangle 5"/>
          <p:cNvSpPr/>
          <p:nvPr/>
        </p:nvSpPr>
        <p:spPr bwMode="auto">
          <a:xfrm>
            <a:off x="467544" y="1721400"/>
            <a:ext cx="8424936" cy="2434526"/>
          </a:xfrm>
          <a:prstGeom prst="roundRect">
            <a:avLst/>
          </a:prstGeom>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40" tIns="45720" rIns="91440" bIns="45720" numCol="1" rtlCol="0" anchor="t" anchorCtr="0" compatLnSpc="1">
            <a:prstTxWarp prst="textNoShape">
              <a:avLst/>
            </a:prstTxWarp>
          </a:bodyPr>
          <a:lstStyle/>
          <a:p>
            <a:r>
              <a:rPr lang="en-US" sz="2800">
                <a:solidFill>
                  <a:schemeClr val="tx1"/>
                </a:solidFill>
                <a:latin typeface="Times New Roman" pitchFamily="18" charset="0"/>
                <a:cs typeface="Times New Roman" pitchFamily="18" charset="0"/>
              </a:rPr>
              <a:t>Đoạn văn (2) thể hiện một cách kết thúc mới, khác với đoạn kết thúc của bài đọc </a:t>
            </a:r>
            <a:r>
              <a:rPr lang="en-US" sz="2800" i="1">
                <a:solidFill>
                  <a:schemeClr val="tx1"/>
                </a:solidFill>
                <a:latin typeface="Times New Roman" pitchFamily="18" charset="0"/>
                <a:cs typeface="Times New Roman" pitchFamily="18" charset="0"/>
              </a:rPr>
              <a:t>Cậu bé và con heo đất</a:t>
            </a:r>
            <a:r>
              <a:rPr lang="en-US" sz="2800">
                <a:solidFill>
                  <a:schemeClr val="tx1"/>
                </a:solidFill>
                <a:latin typeface="Times New Roman" pitchFamily="18" charset="0"/>
                <a:cs typeface="Times New Roman" pitchFamily="18" charset="0"/>
              </a:rPr>
              <a:t>. Ở đoạn văn (2), người viết tưởng tượng sự việc tiếp theo của câu chuyện, sáng tạo những tình tiết mới không có trong bài đọc.</a:t>
            </a:r>
          </a:p>
        </p:txBody>
      </p:sp>
    </p:spTree>
    <p:extLst>
      <p:ext uri="{BB962C8B-B14F-4D97-AF65-F5344CB8AC3E}">
        <p14:creationId xmlns:p14="http://schemas.microsoft.com/office/powerpoint/2010/main" val="1622012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xmlns="" id="{15B75E4E-7523-99F7-E8EA-368CA601A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bwMode="auto">
          <a:xfrm>
            <a:off x="467544" y="339502"/>
            <a:ext cx="8424936" cy="1376111"/>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vi-VN" sz="2800">
                <a:solidFill>
                  <a:schemeClr val="tx1"/>
                </a:solidFill>
                <a:latin typeface="Times New Roman" pitchFamily="18" charset="0"/>
                <a:cs typeface="Times New Roman" pitchFamily="18" charset="0"/>
              </a:rPr>
              <a:t>c. Việc thay đổi cách mở đầu hoặc kết thúc câu chuyện có làm thay đổi nội dung chính của câu chuyện không? vì sao? </a:t>
            </a:r>
            <a:endParaRPr lang="en-US" sz="2800">
              <a:solidFill>
                <a:schemeClr val="tx1"/>
              </a:solidFill>
              <a:latin typeface="Times New Roman" pitchFamily="18" charset="0"/>
              <a:cs typeface="Times New Roman" pitchFamily="18" charset="0"/>
            </a:endParaRPr>
          </a:p>
        </p:txBody>
      </p:sp>
      <p:sp>
        <p:nvSpPr>
          <p:cNvPr id="5" name="Rounded Rectangle 4"/>
          <p:cNvSpPr/>
          <p:nvPr/>
        </p:nvSpPr>
        <p:spPr bwMode="auto">
          <a:xfrm>
            <a:off x="467544" y="1931636"/>
            <a:ext cx="8424936" cy="1936258"/>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r>
              <a:rPr lang="en-US" sz="2800">
                <a:latin typeface="Times New Roman" pitchFamily="18" charset="0"/>
                <a:cs typeface="Times New Roman" pitchFamily="18" charset="0"/>
              </a:rPr>
              <a:t>Việc thay đổi cách mở đầu hoặc kết thúc câu chuyện không làm thay đổi nội dung chính của câu chuyện mà còn khiến câu chuyện trở nên sinh động, có nhiều tình tiết thú vị, kích thích trí tưởng tượng của người đọc.</a:t>
            </a:r>
          </a:p>
        </p:txBody>
      </p:sp>
    </p:spTree>
    <p:extLst>
      <p:ext uri="{BB962C8B-B14F-4D97-AF65-F5344CB8AC3E}">
        <p14:creationId xmlns:p14="http://schemas.microsoft.com/office/powerpoint/2010/main" val="1622012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xmlns="" id="{3A5F7FBD-720F-57E4-1A61-AD9CAA1476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46" y="1"/>
            <a:ext cx="9158909" cy="5143499"/>
          </a:xfrm>
          <a:prstGeom prst="rect">
            <a:avLst/>
          </a:prstGeom>
          <a:noFill/>
          <a:extLst>
            <a:ext uri="{909E8E84-426E-40DD-AFC4-6F175D3DCCD1}">
              <a14:hiddenFill xmlns:a14="http://schemas.microsoft.com/office/drawing/2010/main">
                <a:solidFill>
                  <a:srgbClr val="FFFFFF"/>
                </a:solidFill>
              </a14:hiddenFill>
            </a:ext>
          </a:extLst>
        </p:spPr>
      </p:pic>
      <p:pic>
        <p:nvPicPr>
          <p:cNvPr id="4" name="图片 2">
            <a:extLst>
              <a:ext uri="{FF2B5EF4-FFF2-40B4-BE49-F238E27FC236}">
                <a16:creationId xmlns:a16="http://schemas.microsoft.com/office/drawing/2014/main" xmlns="" id="{4CE1F58C-7701-8FCA-BBC9-7D2F8B68F89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425" y="1024291"/>
            <a:ext cx="8892480" cy="4083918"/>
          </a:xfrm>
          <a:prstGeom prst="rect">
            <a:avLst/>
          </a:prstGeom>
          <a:noFill/>
        </p:spPr>
      </p:pic>
      <p:pic>
        <p:nvPicPr>
          <p:cNvPr id="5" name="图片 9">
            <a:extLst>
              <a:ext uri="{FF2B5EF4-FFF2-40B4-BE49-F238E27FC236}">
                <a16:creationId xmlns:a16="http://schemas.microsoft.com/office/drawing/2014/main" xmlns="" id="{B4FC1B9C-4FF3-AE66-7126-FCE1BF1F256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44109" y="-60995"/>
            <a:ext cx="1352729" cy="1352729"/>
          </a:xfrm>
          <a:prstGeom prst="rect">
            <a:avLst/>
          </a:prstGeom>
        </p:spPr>
      </p:pic>
      <p:pic>
        <p:nvPicPr>
          <p:cNvPr id="10" name="图片 1">
            <a:extLst>
              <a:ext uri="{FF2B5EF4-FFF2-40B4-BE49-F238E27FC236}">
                <a16:creationId xmlns:a16="http://schemas.microsoft.com/office/drawing/2014/main" xmlns="" id="{53AD1E6C-D47A-6045-6115-EC703692C416}"/>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2962" r="14112"/>
          <a:stretch/>
        </p:blipFill>
        <p:spPr>
          <a:xfrm>
            <a:off x="268251" y="426664"/>
            <a:ext cx="1803515" cy="1156397"/>
          </a:xfrm>
          <a:prstGeom prst="rect">
            <a:avLst/>
          </a:prstGeom>
        </p:spPr>
      </p:pic>
      <p:sp>
        <p:nvSpPr>
          <p:cNvPr id="12" name="文本框 4">
            <a:extLst>
              <a:ext uri="{FF2B5EF4-FFF2-40B4-BE49-F238E27FC236}">
                <a16:creationId xmlns:a16="http://schemas.microsoft.com/office/drawing/2014/main" xmlns="" id="{50AB523D-5253-C05E-826B-EE492F7B8D8E}"/>
              </a:ext>
            </a:extLst>
          </p:cNvPr>
          <p:cNvSpPr txBox="1"/>
          <p:nvPr/>
        </p:nvSpPr>
        <p:spPr>
          <a:xfrm rot="21049605">
            <a:off x="454501" y="967415"/>
            <a:ext cx="1860764" cy="438581"/>
          </a:xfrm>
          <a:prstGeom prst="rect">
            <a:avLst/>
          </a:prstGeom>
          <a:noFill/>
        </p:spPr>
        <p:txBody>
          <a:bodyPr wrap="square" lIns="68580" tIns="34290" rIns="68580" bIns="34290" rtlCol="0">
            <a:spAutoFit/>
          </a:bodyPr>
          <a:lstStyle/>
          <a:p>
            <a:pPr defTabSz="621710">
              <a:defRPr/>
            </a:pPr>
            <a:r>
              <a:rPr lang="en-US" altLang="zh-CN" sz="2400" b="1">
                <a:solidFill>
                  <a:srgbClr val="FFFF00"/>
                </a:solidFill>
                <a:effectLst>
                  <a:outerShdw blurRad="38100" dist="38100" dir="2700000" algn="tl">
                    <a:srgbClr val="000000">
                      <a:alpha val="43137"/>
                    </a:srgbClr>
                  </a:outerShdw>
                </a:effectLst>
                <a:latin typeface="UTM Avo" panose="02040603050506020204" pitchFamily="18" charset="0"/>
                <a:ea typeface="Arial-Rounded" panose="020B0500000000000000" pitchFamily="34" charset="0"/>
                <a:cs typeface="Arial-Rounded" panose="020B0500000000000000" pitchFamily="34" charset="0"/>
              </a:rPr>
              <a:t>BÀI HỌC</a:t>
            </a:r>
            <a:endParaRPr lang="zh-CN" altLang="en-US" sz="2400" b="1" dirty="0">
              <a:solidFill>
                <a:srgbClr val="FFFF00"/>
              </a:solidFill>
              <a:effectLst>
                <a:outerShdw blurRad="38100" dist="38100" dir="2700000" algn="tl">
                  <a:srgbClr val="000000">
                    <a:alpha val="43137"/>
                  </a:srgbClr>
                </a:outerShdw>
              </a:effectLst>
              <a:latin typeface="UTM Avo" panose="02040603050506020204" pitchFamily="18" charset="0"/>
              <a:ea typeface="Arial-Rounded" panose="020B0500000000000000" pitchFamily="34" charset="0"/>
              <a:cs typeface="Arial-Rounded" panose="020B0500000000000000" pitchFamily="34" charset="0"/>
            </a:endParaRPr>
          </a:p>
        </p:txBody>
      </p:sp>
      <p:sp>
        <p:nvSpPr>
          <p:cNvPr id="3" name="TextBox 2">
            <a:extLst>
              <a:ext uri="{FF2B5EF4-FFF2-40B4-BE49-F238E27FC236}">
                <a16:creationId xmlns:a16="http://schemas.microsoft.com/office/drawing/2014/main" xmlns="" id="{95CBDC2D-6EA9-2C9C-7012-A1F518335D2E}"/>
              </a:ext>
            </a:extLst>
          </p:cNvPr>
          <p:cNvSpPr txBox="1"/>
          <p:nvPr/>
        </p:nvSpPr>
        <p:spPr>
          <a:xfrm>
            <a:off x="827584" y="1779662"/>
            <a:ext cx="7278452" cy="2069797"/>
          </a:xfrm>
          <a:prstGeom prst="rect">
            <a:avLst/>
          </a:prstGeom>
          <a:solidFill>
            <a:schemeClr val="bg1"/>
          </a:solidFill>
        </p:spPr>
        <p:txBody>
          <a:bodyPr wrap="square" lIns="68580" tIns="34290" rIns="68580" bIns="34290" rtlCol="0">
            <a:spAutoFit/>
          </a:bodyPr>
          <a:lstStyle/>
          <a:p>
            <a:pPr algn="just"/>
            <a:r>
              <a:rPr lang="vi-VN" sz="2600" smtClean="0">
                <a:latin typeface="UTM Demian KT" panose="02040603050506020204" pitchFamily="18" charset="0"/>
              </a:rPr>
              <a:t>Để viết bài văn kể lại câu chuyện đã học, đã nghe một cách sáng tạo, em có thể thay đổi cách mở đầu hoặc cách kết thúc câu chuyện bằng việc thay đổi trình tự kể hoặc bổ sung chi tiết mới mà không thay đổi nội dung chính của câu chuyện </a:t>
            </a:r>
            <a:endParaRPr lang="en-US" sz="2600">
              <a:latin typeface="UTM Demian KT" panose="02040603050506020204" pitchFamily="18" charset="0"/>
            </a:endParaRPr>
          </a:p>
        </p:txBody>
      </p:sp>
    </p:spTree>
    <p:extLst>
      <p:ext uri="{BB962C8B-B14F-4D97-AF65-F5344CB8AC3E}">
        <p14:creationId xmlns:p14="http://schemas.microsoft.com/office/powerpoint/2010/main" val="55113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7" presetClass="entr" presetSubtype="1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strVal val="#ppt_h"/>
                                          </p:val>
                                        </p:tav>
                                        <p:tav tm="100000">
                                          <p:val>
                                            <p:strVal val="#ppt_h"/>
                                          </p:val>
                                        </p:tav>
                                      </p:tavLst>
                                    </p:anim>
                                  </p:childTnLst>
                                </p:cTn>
                              </p:par>
                            </p:childTnLst>
                          </p:cTn>
                        </p:par>
                        <p:par>
                          <p:cTn id="15" fill="hold">
                            <p:stCondLst>
                              <p:cond delay="1500"/>
                            </p:stCondLst>
                            <p:childTnLst>
                              <p:par>
                                <p:cTn id="16" presetID="32" presetClass="emph" presetSubtype="0" fill="hold" nodeType="afterEffect">
                                  <p:stCondLst>
                                    <p:cond delay="0"/>
                                  </p:stCondLst>
                                  <p:childTnLst>
                                    <p:animRot by="120000">
                                      <p:cBhvr>
                                        <p:cTn id="17" dur="100" fill="hold">
                                          <p:stCondLst>
                                            <p:cond delay="0"/>
                                          </p:stCondLst>
                                        </p:cTn>
                                        <p:tgtEl>
                                          <p:spTgt spid="10"/>
                                        </p:tgtEl>
                                        <p:attrNameLst>
                                          <p:attrName>r</p:attrName>
                                        </p:attrNameLst>
                                      </p:cBhvr>
                                    </p:animRot>
                                    <p:animRot by="-240000">
                                      <p:cBhvr>
                                        <p:cTn id="18" dur="200" fill="hold">
                                          <p:stCondLst>
                                            <p:cond delay="200"/>
                                          </p:stCondLst>
                                        </p:cTn>
                                        <p:tgtEl>
                                          <p:spTgt spid="10"/>
                                        </p:tgtEl>
                                        <p:attrNameLst>
                                          <p:attrName>r</p:attrName>
                                        </p:attrNameLst>
                                      </p:cBhvr>
                                    </p:animRot>
                                    <p:animRot by="240000">
                                      <p:cBhvr>
                                        <p:cTn id="19" dur="200" fill="hold">
                                          <p:stCondLst>
                                            <p:cond delay="400"/>
                                          </p:stCondLst>
                                        </p:cTn>
                                        <p:tgtEl>
                                          <p:spTgt spid="10"/>
                                        </p:tgtEl>
                                        <p:attrNameLst>
                                          <p:attrName>r</p:attrName>
                                        </p:attrNameLst>
                                      </p:cBhvr>
                                    </p:animRot>
                                    <p:animRot by="-240000">
                                      <p:cBhvr>
                                        <p:cTn id="20" dur="200" fill="hold">
                                          <p:stCondLst>
                                            <p:cond delay="600"/>
                                          </p:stCondLst>
                                        </p:cTn>
                                        <p:tgtEl>
                                          <p:spTgt spid="10"/>
                                        </p:tgtEl>
                                        <p:attrNameLst>
                                          <p:attrName>r</p:attrName>
                                        </p:attrNameLst>
                                      </p:cBhvr>
                                    </p:animRot>
                                    <p:animRot by="120000">
                                      <p:cBhvr>
                                        <p:cTn id="21" dur="200" fill="hold">
                                          <p:stCondLst>
                                            <p:cond delay="8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xmlns="" id="{15B75E4E-7523-99F7-E8EA-368CA601A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12"/>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xmlns="" id="{AD3E00C5-A842-0335-B66E-A77783606963}"/>
              </a:ext>
            </a:extLst>
          </p:cNvPr>
          <p:cNvSpPr txBox="1"/>
          <p:nvPr/>
        </p:nvSpPr>
        <p:spPr>
          <a:xfrm>
            <a:off x="152763" y="915566"/>
            <a:ext cx="8793723" cy="3531736"/>
          </a:xfrm>
          <a:prstGeom prst="rect">
            <a:avLst/>
          </a:prstGeom>
          <a:noFill/>
        </p:spPr>
        <p:txBody>
          <a:bodyPr wrap="square" lIns="68580" tIns="34290" rIns="68580" bIns="34290">
            <a:spAutoFit/>
          </a:bodyPr>
          <a:lstStyle/>
          <a:p>
            <a:pPr algn="just">
              <a:lnSpc>
                <a:spcPct val="150000"/>
              </a:lnSpc>
              <a:spcAft>
                <a:spcPts val="0"/>
              </a:spcAft>
            </a:pPr>
            <a:r>
              <a:rPr lang="vi-VN" sz="3000" kern="100" smtClean="0">
                <a:ea typeface="Calibri" panose="020F0502020204030204" pitchFamily="34" charset="0"/>
                <a:cs typeface="Times New Roman" pitchFamily="18" charset="0"/>
              </a:rPr>
              <a:t>Chọn một trong 2 đề sau </a:t>
            </a:r>
          </a:p>
          <a:p>
            <a:pPr marL="514350" indent="-514350" algn="just">
              <a:lnSpc>
                <a:spcPct val="150000"/>
              </a:lnSpc>
              <a:spcAft>
                <a:spcPts val="0"/>
              </a:spcAft>
              <a:buAutoNum type="arabicPeriod"/>
            </a:pPr>
            <a:r>
              <a:rPr lang="vi-VN" sz="3000" kern="100" smtClean="0">
                <a:ea typeface="Calibri" panose="020F0502020204030204" pitchFamily="34" charset="0"/>
                <a:cs typeface="Times New Roman" pitchFamily="18" charset="0"/>
              </a:rPr>
              <a:t>Thay đổi cách mở đầu câu chuyện trong bài đọc Những chấm nhỏ mà không nhỏ trang 33- 34 </a:t>
            </a:r>
          </a:p>
          <a:p>
            <a:pPr marL="514350" indent="-514350" algn="just">
              <a:lnSpc>
                <a:spcPct val="150000"/>
              </a:lnSpc>
              <a:spcAft>
                <a:spcPts val="0"/>
              </a:spcAft>
              <a:buAutoNum type="arabicPeriod"/>
            </a:pPr>
            <a:r>
              <a:rPr lang="vi-VN" sz="3000" kern="100">
                <a:ea typeface="Calibri" panose="020F0502020204030204" pitchFamily="34" charset="0"/>
                <a:cs typeface="Times New Roman" pitchFamily="18" charset="0"/>
              </a:rPr>
              <a:t>Còn một bài đọc mà em đã học ở lớp 5 và thay đổi cách kết thúc câu chuyện trong bài </a:t>
            </a:r>
            <a:r>
              <a:rPr lang="vi-VN" sz="3000" kern="100">
                <a:ea typeface="Calibri" panose="020F0502020204030204" pitchFamily="34" charset="0"/>
                <a:cs typeface="Times New Roman" pitchFamily="18" charset="0"/>
              </a:rPr>
              <a:t>đọc </a:t>
            </a:r>
            <a:r>
              <a:rPr lang="vi-VN" sz="3000" kern="100" smtClean="0">
                <a:ea typeface="Calibri" panose="020F0502020204030204" pitchFamily="34" charset="0"/>
                <a:cs typeface="Times New Roman" pitchFamily="18" charset="0"/>
              </a:rPr>
              <a:t>đó.</a:t>
            </a:r>
            <a:endParaRPr lang="en-US" sz="3000" kern="100">
              <a:ea typeface="Calibri" panose="020F0502020204030204" pitchFamily="34" charset="0"/>
              <a:cs typeface="Times New Roman" pitchFamily="18" charset="0"/>
            </a:endParaRPr>
          </a:p>
        </p:txBody>
      </p:sp>
      <p:sp>
        <p:nvSpPr>
          <p:cNvPr id="8" name="TextBox 7">
            <a:extLst>
              <a:ext uri="{FF2B5EF4-FFF2-40B4-BE49-F238E27FC236}">
                <a16:creationId xmlns:a16="http://schemas.microsoft.com/office/drawing/2014/main" xmlns="" id="{5D803286-BD41-D732-5AF2-10FF8FE1CB66}"/>
              </a:ext>
            </a:extLst>
          </p:cNvPr>
          <p:cNvSpPr txBox="1"/>
          <p:nvPr/>
        </p:nvSpPr>
        <p:spPr>
          <a:xfrm>
            <a:off x="3221850" y="63764"/>
            <a:ext cx="2790310" cy="577081"/>
          </a:xfrm>
          <a:prstGeom prst="rect">
            <a:avLst/>
          </a:prstGeom>
          <a:noFill/>
        </p:spPr>
        <p:txBody>
          <a:bodyPr wrap="square" lIns="68580" tIns="34290" rIns="68580" bIns="34290" rtlCol="0">
            <a:spAutoFit/>
          </a:bodyPr>
          <a:lstStyle/>
          <a:p>
            <a:pPr algn="l"/>
            <a:r>
              <a:rPr lang="en-US" sz="3300" b="1">
                <a:solidFill>
                  <a:srgbClr val="FF0000"/>
                </a:solidFill>
                <a:effectLst>
                  <a:outerShdw blurRad="38100" dist="38100" dir="2700000" algn="tl">
                    <a:srgbClr val="000000">
                      <a:alpha val="43137"/>
                    </a:srgbClr>
                  </a:outerShdw>
                </a:effectLst>
                <a:latin typeface="UTM Avo" panose="02040603050506020204" pitchFamily="18" charset="0"/>
                <a:cs typeface="Times New Roman" panose="02020603050405020304" pitchFamily="18" charset="0"/>
              </a:rPr>
              <a:t>LUYỆN TẬP</a:t>
            </a:r>
            <a:endParaRPr lang="en-US" sz="3300" b="1" dirty="0">
              <a:solidFill>
                <a:srgbClr val="FF0000"/>
              </a:solidFill>
              <a:effectLst>
                <a:outerShdw blurRad="38100" dist="38100" dir="2700000" algn="tl">
                  <a:srgbClr val="000000">
                    <a:alpha val="43137"/>
                  </a:srgbClr>
                </a:outerShdw>
              </a:effectLst>
              <a:latin typeface="UTM Avo" panose="02040603050506020204" pitchFamily="18" charset="0"/>
              <a:cs typeface="Times New Roman" panose="02020603050405020304" pitchFamily="18" charset="0"/>
            </a:endParaRPr>
          </a:p>
        </p:txBody>
      </p:sp>
    </p:spTree>
    <p:extLst>
      <p:ext uri="{BB962C8B-B14F-4D97-AF65-F5344CB8AC3E}">
        <p14:creationId xmlns:p14="http://schemas.microsoft.com/office/powerpoint/2010/main" val="3020435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76&quot;&gt;&lt;property id=&quot;20148&quot; value=&quot;5&quot;/&gt;&lt;property id=&quot;20300&quot; value=&quot;Slide 1&quot;/&gt;&lt;property id=&quot;20307&quot; value=&quot;284&quot;/&gt;&lt;/object&gt;&lt;object type=&quot;3&quot; unique_id=&quot;10077&quot;&gt;&lt;property id=&quot;20148&quot; value=&quot;5&quot;/&gt;&lt;property id=&quot;20300&quot; value=&quot;Slide 2&quot;/&gt;&lt;property id=&quot;20307&quot; value=&quot;271&quot;/&gt;&lt;/object&gt;&lt;object type=&quot;3&quot; unique_id=&quot;10078&quot;&gt;&lt;property id=&quot;20148&quot; value=&quot;5&quot;/&gt;&lt;property id=&quot;20300&quot; value=&quot;Slide 3&quot;/&gt;&lt;property id=&quot;20307&quot; value=&quot;279&quot;/&gt;&lt;/object&gt;&lt;object type=&quot;3&quot; unique_id=&quot;10079&quot;&gt;&lt;property id=&quot;20148&quot; value=&quot;5&quot;/&gt;&lt;property id=&quot;20300&quot; value=&quot;Slide 4&quot;/&gt;&lt;property id=&quot;20307&quot; value=&quot;281&quot;/&gt;&lt;/object&gt;&lt;object type=&quot;3&quot; unique_id=&quot;10080&quot;&gt;&lt;property id=&quot;20148&quot; value=&quot;5&quot;/&gt;&lt;property id=&quot;20300&quot; value=&quot;Slide 5&quot;/&gt;&lt;property id=&quot;20307&quot; value=&quot;272&quot;/&gt;&lt;/object&gt;&lt;object type=&quot;3&quot; unique_id=&quot;10081&quot;&gt;&lt;property id=&quot;20148&quot; value=&quot;5&quot;/&gt;&lt;property id=&quot;20300&quot; value=&quot;Slide 6&quot;/&gt;&lt;property id=&quot;20307&quot; value=&quot;288&quot;/&gt;&lt;/object&gt;&lt;object type=&quot;3&quot; unique_id=&quot;10082&quot;&gt;&lt;property id=&quot;20148&quot; value=&quot;5&quot;/&gt;&lt;property id=&quot;20300&quot; value=&quot;Slide 7&quot;/&gt;&lt;property id=&quot;20307&quot; value=&quot;273&quot;/&gt;&lt;/object&gt;&lt;object type=&quot;3&quot; unique_id=&quot;10083&quot;&gt;&lt;property id=&quot;20148&quot; value=&quot;5&quot;/&gt;&lt;property id=&quot;20300&quot; value=&quot;Slide 8 - &amp;quot;Trao đổi, thực hành&amp;quot;&quot;/&gt;&lt;property id=&quot;20307&quot; value=&quot;278&quot;/&gt;&lt;/object&gt;&lt;object type=&quot;3&quot; unique_id=&quot;10084&quot;&gt;&lt;property id=&quot;20148&quot; value=&quot;5&quot;/&gt;&lt;property id=&quot;20300&quot; value=&quot;Slide 9&quot;/&gt;&lt;property id=&quot;20307&quot; value=&quot;286&quot;/&gt;&lt;/object&gt;&lt;object type=&quot;3&quot; unique_id=&quot;10085&quot;&gt;&lt;property id=&quot;20148&quot; value=&quot;5&quot;/&gt;&lt;property id=&quot;20300&quot; value=&quot;Slide 10&quot;/&gt;&lt;property id=&quot;20307&quot; value=&quot;282&quot;/&gt;&lt;/object&gt;&lt;object type=&quot;3&quot; unique_id=&quot;10086&quot;&gt;&lt;property id=&quot;20148&quot; value=&quot;5&quot;/&gt;&lt;property id=&quot;20300&quot; value=&quot;Slide 11&quot;/&gt;&lt;property id=&quot;20307&quot; value=&quot;285&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3776</TotalTime>
  <Words>825</Words>
  <Application>Microsoft Office PowerPoint</Application>
  <PresentationFormat>On-screen Show (16:9)</PresentationFormat>
  <Paragraphs>33</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XP-PRO-2011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Chuyen de GDNSTLVM</dc:title>
  <dc:creator>quyennt0412</dc:creator>
  <cp:lastModifiedBy>FPT</cp:lastModifiedBy>
  <cp:revision>238</cp:revision>
  <dcterms:created xsi:type="dcterms:W3CDTF">2013-10-28T09:13:32Z</dcterms:created>
  <dcterms:modified xsi:type="dcterms:W3CDTF">2025-02-10T14:40:00Z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