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4" r:id="rId8"/>
    <p:sldMasterId id="2147483736" r:id="rId9"/>
  </p:sldMasterIdLst>
  <p:notesMasterIdLst>
    <p:notesMasterId r:id="rId48"/>
  </p:notesMasterIdLst>
  <p:sldIdLst>
    <p:sldId id="296" r:id="rId10"/>
    <p:sldId id="257" r:id="rId11"/>
    <p:sldId id="259" r:id="rId12"/>
    <p:sldId id="258" r:id="rId13"/>
    <p:sldId id="260" r:id="rId14"/>
    <p:sldId id="261" r:id="rId15"/>
    <p:sldId id="262" r:id="rId16"/>
    <p:sldId id="266" r:id="rId17"/>
    <p:sldId id="279" r:id="rId18"/>
    <p:sldId id="267" r:id="rId19"/>
    <p:sldId id="268" r:id="rId20"/>
    <p:sldId id="269" r:id="rId21"/>
    <p:sldId id="273" r:id="rId22"/>
    <p:sldId id="271" r:id="rId23"/>
    <p:sldId id="272" r:id="rId24"/>
    <p:sldId id="274" r:id="rId25"/>
    <p:sldId id="275" r:id="rId26"/>
    <p:sldId id="276" r:id="rId27"/>
    <p:sldId id="303" r:id="rId28"/>
    <p:sldId id="297" r:id="rId29"/>
    <p:sldId id="302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9" r:id="rId38"/>
    <p:sldId id="304" r:id="rId39"/>
    <p:sldId id="305" r:id="rId40"/>
    <p:sldId id="301" r:id="rId41"/>
    <p:sldId id="300" r:id="rId42"/>
    <p:sldId id="291" r:id="rId43"/>
    <p:sldId id="299" r:id="rId44"/>
    <p:sldId id="292" r:id="rId45"/>
    <p:sldId id="293" r:id="rId46"/>
    <p:sldId id="295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80" d="100"/>
          <a:sy n="80" d="100"/>
        </p:scale>
        <p:origin x="342" y="96"/>
      </p:cViewPr>
      <p:guideLst>
        <p:guide orient="horz" pos="2184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15/11/2024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3338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997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7243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7878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được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 Thảo  - 0965-407-598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được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 Thảo  - 0965-407-598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106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604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403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pPr/>
              <a:t>15/11/2024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pPr/>
              <a:t>15/11/2024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pPr/>
              <a:t>15/11/2024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625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pPr/>
              <a:t>15/11/2024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pPr/>
              <a:t>15/11/2024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pPr/>
              <a:t>15/11/2024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pPr/>
              <a:t>15/11/2024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15/11/2024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15/11/2024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15/11/2024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2024/11/15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2024/11/15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2024/11/15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pPr/>
              <a:t>15/11/2024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2024/11/15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2024/11/15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2024/11/15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2024/11/15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2024/11/15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2024/11/15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2024/11/15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2024/11/15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pPr/>
              <a:t>15/11/2024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15/11/2024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15/11/2024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15/11/2024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pPr/>
              <a:t>15/11/2024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pPr/>
              <a:t>15/11/2024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 smtClean="0"/>
              <a:pPr/>
              <a:t>15/11/2024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4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pPr/>
              <a:t>15/11/2024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pPr/>
              <a:t>2024/11/15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15/11/2024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11.jpeg"/><Relationship Id="rId15" Type="http://schemas.microsoft.com/office/2007/relationships/hdphoto" Target="../media/hdphoto4.wdp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3" Type="http://schemas.microsoft.com/office/2007/relationships/hdphoto" Target="../media/hdphoto8.wdp"/><Relationship Id="rId18" Type="http://schemas.openxmlformats.org/officeDocument/2006/relationships/image" Target="../media/image26.png"/><Relationship Id="rId26" Type="http://schemas.openxmlformats.org/officeDocument/2006/relationships/image" Target="../media/image30.png"/><Relationship Id="rId3" Type="http://schemas.openxmlformats.org/officeDocument/2006/relationships/image" Target="../media/image21.png"/><Relationship Id="rId21" Type="http://schemas.microsoft.com/office/2007/relationships/hdphoto" Target="../media/hdphoto11.wdp"/><Relationship Id="rId34" Type="http://schemas.microsoft.com/office/2007/relationships/hdphoto" Target="../media/hdphoto16.wdp"/><Relationship Id="rId7" Type="http://schemas.microsoft.com/office/2007/relationships/hdphoto" Target="../media/hdphoto6.wdp"/><Relationship Id="rId12" Type="http://schemas.openxmlformats.org/officeDocument/2006/relationships/image" Target="../media/image24.png"/><Relationship Id="rId17" Type="http://schemas.openxmlformats.org/officeDocument/2006/relationships/slide" Target="slide5.xml"/><Relationship Id="rId25" Type="http://schemas.microsoft.com/office/2007/relationships/hdphoto" Target="../media/hdphoto13.wdp"/><Relationship Id="rId33" Type="http://schemas.openxmlformats.org/officeDocument/2006/relationships/image" Target="../media/image33.png"/><Relationship Id="rId2" Type="http://schemas.openxmlformats.org/officeDocument/2006/relationships/image" Target="../media/image20.jpeg"/><Relationship Id="rId16" Type="http://schemas.microsoft.com/office/2007/relationships/hdphoto" Target="../media/hdphoto9.wdp"/><Relationship Id="rId20" Type="http://schemas.openxmlformats.org/officeDocument/2006/relationships/image" Target="../media/image27.png"/><Relationship Id="rId29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slide" Target="slide7.xml"/><Relationship Id="rId24" Type="http://schemas.openxmlformats.org/officeDocument/2006/relationships/image" Target="../media/image29.png"/><Relationship Id="rId32" Type="http://schemas.openxmlformats.org/officeDocument/2006/relationships/image" Target="../media/image32.gif"/><Relationship Id="rId5" Type="http://schemas.openxmlformats.org/officeDocument/2006/relationships/slide" Target="slide4.xml"/><Relationship Id="rId15" Type="http://schemas.openxmlformats.org/officeDocument/2006/relationships/image" Target="../media/image25.png"/><Relationship Id="rId23" Type="http://schemas.microsoft.com/office/2007/relationships/hdphoto" Target="../media/hdphoto12.wdp"/><Relationship Id="rId28" Type="http://schemas.openxmlformats.org/officeDocument/2006/relationships/image" Target="../media/image13.png"/><Relationship Id="rId10" Type="http://schemas.microsoft.com/office/2007/relationships/hdphoto" Target="../media/hdphoto7.wdp"/><Relationship Id="rId19" Type="http://schemas.microsoft.com/office/2007/relationships/hdphoto" Target="../media/hdphoto10.wdp"/><Relationship Id="rId31" Type="http://schemas.microsoft.com/office/2007/relationships/hdphoto" Target="../media/hdphoto15.wdp"/><Relationship Id="rId4" Type="http://schemas.microsoft.com/office/2007/relationships/hdphoto" Target="../media/hdphoto5.wdp"/><Relationship Id="rId9" Type="http://schemas.openxmlformats.org/officeDocument/2006/relationships/image" Target="../media/image23.png"/><Relationship Id="rId14" Type="http://schemas.openxmlformats.org/officeDocument/2006/relationships/slide" Target="slide8.xml"/><Relationship Id="rId22" Type="http://schemas.openxmlformats.org/officeDocument/2006/relationships/image" Target="../media/image28.png"/><Relationship Id="rId27" Type="http://schemas.microsoft.com/office/2007/relationships/hdphoto" Target="../media/hdphoto14.wdp"/><Relationship Id="rId30" Type="http://schemas.openxmlformats.org/officeDocument/2006/relationships/image" Target="../media/image31.png"/><Relationship Id="rId35" Type="http://schemas.openxmlformats.org/officeDocument/2006/relationships/image" Target="../media/image34.gif"/><Relationship Id="rId8" Type="http://schemas.openxmlformats.org/officeDocument/2006/relationships/slide" Target="slide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37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microsoft.com/office/2007/relationships/hdphoto" Target="../media/hdphoto18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11" Type="http://schemas.microsoft.com/office/2007/relationships/hdphoto" Target="../media/hdphoto2.wdp"/><Relationship Id="rId5" Type="http://schemas.microsoft.com/office/2007/relationships/hdphoto" Target="../media/hdphoto17.wdp"/><Relationship Id="rId10" Type="http://schemas.openxmlformats.org/officeDocument/2006/relationships/image" Target="../media/image15.png"/><Relationship Id="rId4" Type="http://schemas.openxmlformats.org/officeDocument/2006/relationships/image" Target="../media/image36.png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18.wdp"/><Relationship Id="rId5" Type="http://schemas.openxmlformats.org/officeDocument/2006/relationships/image" Target="../media/image37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6.xml"/><Relationship Id="rId6" Type="http://schemas.microsoft.com/office/2007/relationships/hdphoto" Target="../media/hdphoto18.wdp"/><Relationship Id="rId5" Type="http://schemas.openxmlformats.org/officeDocument/2006/relationships/image" Target="../media/image37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18.wdp"/><Relationship Id="rId5" Type="http://schemas.openxmlformats.org/officeDocument/2006/relationships/image" Target="../media/image37.png"/><Relationship Id="rId4" Type="http://schemas.microsoft.com/office/2007/relationships/hdphoto" Target="../media/hdphoto17.wdp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4184839"/>
            <a:ext cx="12282473" cy="2670926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5775C21-01B6-449F-8049-10CDFD0F7F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47681" y="21567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21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49133"/>
            <a:ext cx="10972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1. Khi vui chơi cùng bạn em cảm thấy thế nào?</a:t>
            </a:r>
            <a:b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>
                <a:latin typeface="Arial-Rounded" panose="020B0500000000000000" pitchFamily="34" charset="0"/>
                <a:cs typeface="Arial-Rounded" panose="020B0500000000000000" pitchFamily="34" charset="0"/>
              </a:rPr>
              <a:t>2. Khi xa bạn em cảm thấy thế nào?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3355" y="156845"/>
            <a:ext cx="1478280" cy="899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ptur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03935"/>
            <a:ext cx="9111615" cy="565658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574732" y="192405"/>
            <a:ext cx="2665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Tớ</a:t>
            </a:r>
            <a:r>
              <a:rPr lang="en-US" sz="360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nhớ</a:t>
            </a:r>
            <a:r>
              <a:rPr lang="en-US" sz="3600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cậu</a:t>
            </a:r>
            <a:endParaRPr lang="en-US" sz="3600" dirty="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2385" y="615950"/>
            <a:ext cx="3269615" cy="318389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-64770" y="26035"/>
            <a:ext cx="957580" cy="977900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9111615" y="5767705"/>
            <a:ext cx="2819400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pture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003935"/>
            <a:ext cx="9111615" cy="565658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574732" y="358775"/>
            <a:ext cx="2665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Tớ</a:t>
            </a:r>
            <a:r>
              <a:rPr lang="en-US" sz="3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nhớ</a:t>
            </a:r>
            <a:r>
              <a:rPr lang="en-US" sz="3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cậu</a:t>
            </a:r>
            <a:endParaRPr lang="en-US" sz="36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  <a:sym typeface="+mn-e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2385" y="615950"/>
            <a:ext cx="3269615" cy="318389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-64770" y="26035"/>
            <a:ext cx="957580" cy="977900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9111615" y="4570730"/>
            <a:ext cx="2819400" cy="200787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Luyện đọc từ khó</a:t>
            </a:r>
          </a:p>
        </p:txBody>
      </p:sp>
      <p:cxnSp>
        <p:nvCxnSpPr>
          <p:cNvPr id="2" name="Straight Connector 1"/>
          <p:cNvCxnSpPr/>
          <p:nvPr/>
        </p:nvCxnSpPr>
        <p:spPr>
          <a:xfrm>
            <a:off x="7419975" y="2541270"/>
            <a:ext cx="862330" cy="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1485900" y="5482590"/>
            <a:ext cx="862330" cy="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760470" y="1045210"/>
            <a:ext cx="6916420" cy="1470182"/>
            <a:chOff x="172324" y="1157225"/>
            <a:chExt cx="2109019" cy="1406784"/>
          </a:xfrm>
        </p:grpSpPr>
        <p:sp>
          <p:nvSpPr>
            <p:cNvPr id="43" name="Hexagon 42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8974" y="1369884"/>
              <a:ext cx="1808630" cy="1029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 nót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 cẩn thận cho đẹp</a:t>
              </a:r>
              <a:endParaRPr lang="en-US" altLang="vi-VN" sz="28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882390" y="3599815"/>
            <a:ext cx="6916420" cy="1536057"/>
            <a:chOff x="172324" y="1157225"/>
            <a:chExt cx="2109019" cy="1469818"/>
          </a:xfrm>
        </p:grpSpPr>
        <p:sp>
          <p:nvSpPr>
            <p:cNvPr id="16" name="Hexagon 15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43"/>
            <p:cNvSpPr txBox="1"/>
            <p:nvPr/>
          </p:nvSpPr>
          <p:spPr>
            <a:xfrm>
              <a:off x="315308" y="1185168"/>
              <a:ext cx="1808630" cy="1441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cặm cụi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chăm chú, tập trung vào việc đang làm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695190" y="1681480"/>
            <a:ext cx="30480" cy="46609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6722564" y="1691640"/>
            <a:ext cx="30480" cy="46609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9744121" y="1656897"/>
            <a:ext cx="30480" cy="46609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9789115" y="1691640"/>
            <a:ext cx="30480" cy="46609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1050361" y="1691640"/>
            <a:ext cx="30480" cy="46609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036186" y="2147570"/>
            <a:ext cx="30480" cy="46609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8366760" y="2157730"/>
            <a:ext cx="30480" cy="46609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8437880" y="2147570"/>
            <a:ext cx="30480" cy="46609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1095355" y="2157730"/>
            <a:ext cx="30480" cy="46609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7017385" y="2613660"/>
            <a:ext cx="30480" cy="46609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7088505" y="2623820"/>
            <a:ext cx="30480" cy="46609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ptur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03935"/>
            <a:ext cx="9111615" cy="565658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705406" y="164783"/>
            <a:ext cx="2665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Tớ</a:t>
            </a:r>
            <a:r>
              <a:rPr lang="en-US" sz="3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nhớ</a:t>
            </a:r>
            <a:r>
              <a:rPr lang="en-US" sz="3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cậu</a:t>
            </a:r>
            <a:endParaRPr lang="en-US" sz="36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  <a:sym typeface="+mn-e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2385" y="615950"/>
            <a:ext cx="3269615" cy="3183890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8716645" y="5504180"/>
            <a:ext cx="3214370" cy="107442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Đọc nối tiếp đoạn</a:t>
            </a: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" y="615950"/>
            <a:ext cx="527050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" y="1894205"/>
            <a:ext cx="527050" cy="1703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" y="3456305"/>
            <a:ext cx="52705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" y="5504180"/>
            <a:ext cx="527050" cy="98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t="50811"/>
          <a:stretch>
            <a:fillRect/>
          </a:stretch>
        </p:blipFill>
        <p:spPr>
          <a:xfrm>
            <a:off x="197963" y="0"/>
            <a:ext cx="3276542" cy="113150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135505" y="1044575"/>
            <a:ext cx="9594850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1. Khi chia tay sóc, kiến cảm thấy như thế nào?</a:t>
            </a:r>
            <a:endParaRPr lang="en-US" altLang="zh-CN" sz="2800" dirty="0">
              <a:latin typeface="Arial-Rounded" panose="020B0500000000000000" pitchFamily="34" charset="0"/>
              <a:ea typeface="汉仪黑荔枝体简" panose="00020600040101010101" pitchFamily="18" charset="-122"/>
              <a:cs typeface="Arial-Rounded" panose="020B0500000000000000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505710" y="1508125"/>
            <a:ext cx="10721975" cy="738696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Khi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chia </a:t>
            </a:r>
            <a:r>
              <a:rPr lang="en-US" altLang="zh-CN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tay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sóc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kiến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rất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buồn</a:t>
            </a:r>
            <a:r>
              <a:rPr lang="en-US" altLang="zh-CN" sz="2800" dirty="0" smtClean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.</a:t>
            </a:r>
            <a:endParaRPr lang="en-US" altLang="zh-CN" sz="2800" dirty="0"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505710" y="2346960"/>
            <a:ext cx="9425305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2. Sóc đồng ý với kiến điều gì?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831465" y="2810510"/>
            <a:ext cx="9099550" cy="692530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Sóc</a:t>
            </a:r>
            <a:r>
              <a:rPr lang="en-US" sz="2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đồng</a:t>
            </a:r>
            <a:r>
              <a:rPr lang="en-US" sz="2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ý </a:t>
            </a:r>
            <a:r>
              <a:rPr lang="en-US" sz="2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2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kiến</a:t>
            </a:r>
            <a:r>
              <a:rPr lang="en-US" sz="2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sz="2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thường</a:t>
            </a:r>
            <a:r>
              <a:rPr lang="en-US" sz="2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xuyên</a:t>
            </a:r>
            <a:r>
              <a:rPr lang="en-US" sz="2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nhớ</a:t>
            </a:r>
            <a:r>
              <a:rPr lang="en-US" sz="2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kiến</a:t>
            </a:r>
            <a:endParaRPr lang="zh-CN" altLang="en-US" sz="2800" dirty="0"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24459" y="2141220"/>
            <a:ext cx="2493645" cy="2786380"/>
          </a:xfrm>
          <a:prstGeom prst="rect">
            <a:avLst/>
          </a:prstGeom>
        </p:spPr>
      </p:pic>
      <p:sp>
        <p:nvSpPr>
          <p:cNvPr id="2" name="矩形 10"/>
          <p:cNvSpPr/>
          <p:nvPr/>
        </p:nvSpPr>
        <p:spPr>
          <a:xfrm>
            <a:off x="2764790" y="3502025"/>
            <a:ext cx="9312910" cy="84201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3.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Vì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sao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kiến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phải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viết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lại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nhiều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lần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lá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thứ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gửi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sóc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TextBox 12"/>
          <p:cNvSpPr txBox="1"/>
          <p:nvPr/>
        </p:nvSpPr>
        <p:spPr>
          <a:xfrm>
            <a:off x="2505710" y="4225925"/>
            <a:ext cx="9224645" cy="1292694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Kiến</a:t>
            </a:r>
            <a:r>
              <a:rPr lang="en-US" altLang="zh-CN" sz="2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phải</a:t>
            </a:r>
            <a:r>
              <a:rPr lang="en-US" altLang="zh-CN" sz="2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viết</a:t>
            </a:r>
            <a:r>
              <a:rPr lang="en-US" altLang="zh-CN" sz="2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lại</a:t>
            </a:r>
            <a:r>
              <a:rPr lang="en-US" altLang="zh-CN" sz="2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nhiều</a:t>
            </a:r>
            <a:r>
              <a:rPr lang="en-US" altLang="zh-CN" sz="2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lần</a:t>
            </a:r>
            <a:r>
              <a:rPr lang="en-US" altLang="zh-CN" sz="2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lá</a:t>
            </a:r>
            <a:r>
              <a:rPr lang="en-US" altLang="zh-CN" sz="2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dirty="0" err="1" smtClean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thư</a:t>
            </a:r>
            <a:r>
              <a:rPr lang="en-US" altLang="zh-CN" sz="2600" dirty="0" smtClean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gửi</a:t>
            </a:r>
            <a:r>
              <a:rPr lang="en-US" altLang="zh-CN" sz="2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sóc</a:t>
            </a:r>
            <a:r>
              <a:rPr lang="en-US" altLang="zh-CN" sz="2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vì</a:t>
            </a:r>
            <a:r>
              <a:rPr lang="en-US" altLang="zh-CN" sz="2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kiến</a:t>
            </a:r>
            <a:r>
              <a:rPr lang="en-US" altLang="zh-CN" sz="2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không</a:t>
            </a:r>
            <a:r>
              <a:rPr lang="en-US" altLang="zh-CN" sz="2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biết</a:t>
            </a:r>
            <a:r>
              <a:rPr lang="en-US" altLang="zh-CN" sz="2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làm</a:t>
            </a:r>
            <a:r>
              <a:rPr lang="en-US" altLang="zh-CN" sz="2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sao</a:t>
            </a:r>
            <a:r>
              <a:rPr lang="en-US" altLang="zh-CN" sz="2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cho</a:t>
            </a:r>
            <a:r>
              <a:rPr lang="en-US" altLang="zh-CN" sz="2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sóc</a:t>
            </a:r>
            <a:r>
              <a:rPr lang="en-US" altLang="zh-CN" sz="2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biết</a:t>
            </a:r>
            <a:r>
              <a:rPr lang="en-US" altLang="zh-CN" sz="2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dirty="0" err="1" smtClean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Kiến</a:t>
            </a:r>
            <a:r>
              <a:rPr lang="en-US" altLang="zh-CN" sz="2600" dirty="0" smtClean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rất</a:t>
            </a:r>
            <a:r>
              <a:rPr lang="en-US" altLang="zh-CN" sz="2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dirty="0" err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nhớ</a:t>
            </a:r>
            <a:r>
              <a:rPr lang="en-US" altLang="zh-CN" sz="26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smtClean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sóc.</a:t>
            </a:r>
            <a:endParaRPr lang="zh-CN" altLang="en-US" sz="2800" dirty="0"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4" name="矩形 10"/>
          <p:cNvSpPr/>
          <p:nvPr/>
        </p:nvSpPr>
        <p:spPr>
          <a:xfrm>
            <a:off x="2867660" y="5517515"/>
            <a:ext cx="9210040" cy="79502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4. Theo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em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, 2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bạn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sẽ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cảm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thấy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như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thế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nào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nếu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không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nhận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được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thư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của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nhau</a:t>
            </a:r>
            <a:r>
              <a:rPr lang="en-US" altLang="zh-CN" sz="2800" dirty="0">
                <a:latin typeface="Arial-Rounded" panose="020B0500000000000000" pitchFamily="34" charset="0"/>
                <a:ea typeface="汉仪黑荔枝体简" panose="00020600040101010101" pitchFamily="18" charset="-122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5" name="TextBox 12"/>
          <p:cNvSpPr txBox="1"/>
          <p:nvPr/>
        </p:nvSpPr>
        <p:spPr>
          <a:xfrm>
            <a:off x="3687637" y="6166723"/>
            <a:ext cx="6861278" cy="738696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2 bạn sẽ rất buồn,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rất</a:t>
            </a:r>
            <a:r>
              <a:rPr lang="en-US" altLang="zh-CN" sz="2800" dirty="0" smtClean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nhớ nhau.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46674" y="269285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3"/>
            <p:cNvSpPr txBox="1"/>
            <p:nvPr/>
          </p:nvSpPr>
          <p:spPr>
            <a:xfrm>
              <a:off x="315731" y="2243748"/>
              <a:ext cx="1711988" cy="1198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 lời câu hỏi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3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/>
      <p:bldP spid="9" grpId="1"/>
      <p:bldP spid="11" grpId="0" bldLvl="0" animBg="1"/>
      <p:bldP spid="11" grpId="1" animBg="1"/>
      <p:bldP spid="12" grpId="0"/>
      <p:bldP spid="12" grpId="1"/>
      <p:bldP spid="2" grpId="0" bldLvl="0" animBg="1"/>
      <p:bldP spid="5" grpId="0"/>
      <p:bldP spid="5" grpId="1"/>
      <p:bldP spid="14" grpId="0" bldLvl="0" animBg="1"/>
      <p:bldP spid="14" grpId="1" animBg="1"/>
      <p:bldP spid="15" grpId="0"/>
      <p:bldP spid="1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67836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8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48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8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8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8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8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8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89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8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3346450" y="2858135"/>
            <a:ext cx="5913755" cy="226441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bldLvl="0" animBg="1"/>
      <p:bldP spid="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93763"/>
            <a:ext cx="10972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latin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Tan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3346450" y="2858135"/>
            <a:ext cx="5913755" cy="226441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nhé!Chúc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4184839"/>
            <a:ext cx="12282473" cy="2670926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5775C21-01B6-449F-8049-10CDFD0F7F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47681" y="215676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527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741" y="2012817"/>
            <a:ext cx="1560513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05469" y="4371656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20231"/>
            <a:ext cx="1726453" cy="158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3382049" y="4572001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4038600" y="40360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5997023" y="2739963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6338365" y="2414760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7408609" y="3390368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 flipH="1">
            <a:off x="6328037" y="538789"/>
            <a:ext cx="382794" cy="45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437" y="5954052"/>
            <a:ext cx="1887616" cy="9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u-Ech-Con-Be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-3581400" y="1361228"/>
            <a:ext cx="609600" cy="6096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8505893" y="-185738"/>
            <a:ext cx="4124257" cy="2917016"/>
          </a:xfrm>
          <a:prstGeom prst="wedgeEllipseCallout">
            <a:avLst>
              <a:gd name="adj1" fmla="val -155261"/>
              <a:gd name="adj2" fmla="val 2919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4184839"/>
            <a:ext cx="12282473" cy="2670926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5775C21-01B6-449F-8049-10CDFD0F7F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47681" y="215676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220980" y="1736648"/>
            <a:ext cx="11787414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8"/>
          <p:cNvSpPr txBox="1"/>
          <p:nvPr/>
        </p:nvSpPr>
        <p:spPr>
          <a:xfrm>
            <a:off x="1140097" y="1936522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Kiến là bạn thân của sóc. Hằng ngày, hai bạn rủ </a:t>
            </a:r>
          </a:p>
        </p:txBody>
      </p:sp>
      <p:sp>
        <p:nvSpPr>
          <p:cNvPr id="19" name="TextBox 8"/>
          <p:cNvSpPr txBox="1"/>
          <p:nvPr/>
        </p:nvSpPr>
        <p:spPr>
          <a:xfrm>
            <a:off x="150075" y="2639011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 đi học. Một ngày nọ, nhà kiến chuyển sang </a:t>
            </a:r>
          </a:p>
        </p:txBody>
      </p:sp>
      <p:sp>
        <p:nvSpPr>
          <p:cNvPr id="20" name="TextBox 8"/>
          <p:cNvSpPr txBox="1"/>
          <p:nvPr/>
        </p:nvSpPr>
        <p:spPr>
          <a:xfrm>
            <a:off x="220980" y="3360633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cánh rừng khác. Sóc và kiến rất buồn. Hai bạn tìm</a:t>
            </a:r>
          </a:p>
        </p:txBody>
      </p:sp>
      <p:sp>
        <p:nvSpPr>
          <p:cNvPr id="21" name="TextBox 8"/>
          <p:cNvSpPr txBox="1"/>
          <p:nvPr/>
        </p:nvSpPr>
        <p:spPr>
          <a:xfrm>
            <a:off x="150075" y="4091102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 gửi thư cho nhau để bày tỏ nỗi nhớ.</a:t>
            </a:r>
          </a:p>
        </p:txBody>
      </p:sp>
    </p:spTree>
    <p:extLst>
      <p:ext uri="{BB962C8B-B14F-4D97-AF65-F5344CB8AC3E}">
        <p14:creationId xmlns:p14="http://schemas.microsoft.com/office/powerpoint/2010/main" val="308056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4184839"/>
            <a:ext cx="12282473" cy="2670926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5775C21-01B6-449F-8049-10CDFD0F7F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945" y="0"/>
            <a:ext cx="996055" cy="9913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47681" y="215676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220980" y="1736648"/>
            <a:ext cx="11787414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8"/>
          <p:cNvSpPr txBox="1"/>
          <p:nvPr/>
        </p:nvSpPr>
        <p:spPr>
          <a:xfrm>
            <a:off x="1140097" y="1936522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Kiến là bạn thân của sóc. </a:t>
            </a:r>
            <a:r>
              <a:rPr kumimoji="0" lang="en-US" altLang="en-US" sz="40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Hằng ngày</a:t>
            </a:r>
            <a:r>
              <a:rPr kumimoji="0" lang="en-US" altLang="en-US" sz="4000" b="1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hai bạn rủ </a:t>
            </a:r>
          </a:p>
        </p:txBody>
      </p:sp>
      <p:sp>
        <p:nvSpPr>
          <p:cNvPr id="19" name="TextBox 8"/>
          <p:cNvSpPr txBox="1"/>
          <p:nvPr/>
        </p:nvSpPr>
        <p:spPr>
          <a:xfrm>
            <a:off x="150075" y="2639011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 đi học. Một ngày nọ, nhà kiến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chuyển sang </a:t>
            </a:r>
          </a:p>
        </p:txBody>
      </p:sp>
      <p:sp>
        <p:nvSpPr>
          <p:cNvPr id="20" name="TextBox 8"/>
          <p:cNvSpPr txBox="1"/>
          <p:nvPr/>
        </p:nvSpPr>
        <p:spPr>
          <a:xfrm>
            <a:off x="220980" y="3360633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cánh rừng khác. Sóc và kiến rất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Hai bạn tìm</a:t>
            </a:r>
          </a:p>
        </p:txBody>
      </p:sp>
      <p:sp>
        <p:nvSpPr>
          <p:cNvPr id="21" name="TextBox 8"/>
          <p:cNvSpPr txBox="1"/>
          <p:nvPr/>
        </p:nvSpPr>
        <p:spPr>
          <a:xfrm>
            <a:off x="150075" y="4091102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 gửi thư cho nhau để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bày tỏ nỗi nhớ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731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985" y="1034415"/>
            <a:ext cx="9892030" cy="3653155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149985" y="4517390"/>
            <a:ext cx="1581785" cy="4565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pitchFamily="34" charset="0"/>
                <a:cs typeface="Arial-Rounded" panose="020B0500000000000000" pitchFamily="34" charset="0"/>
              </a:rPr>
              <a:t>con cua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879215" y="4588510"/>
            <a:ext cx="1965960" cy="4565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pitchFamily="34" charset="0"/>
                <a:cs typeface="Arial-Rounded" panose="020B0500000000000000" pitchFamily="34" charset="0"/>
              </a:rPr>
              <a:t>con công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044055" y="4578350"/>
            <a:ext cx="1965960" cy="4565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pitchFamily="34" charset="0"/>
                <a:cs typeface="Arial-Rounded" panose="020B0500000000000000" pitchFamily="34" charset="0"/>
              </a:rPr>
              <a:t>kỳ đà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255125" y="4588510"/>
            <a:ext cx="1965960" cy="4565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pitchFamily="34" charset="0"/>
                <a:cs typeface="Arial-Rounded" panose="020B0500000000000000" pitchFamily="34" charset="0"/>
              </a:rPr>
              <a:t>con kiến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920240" y="525780"/>
            <a:ext cx="51320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cs typeface="Arial-Rounded" panose="020B0500000000000000" pitchFamily="34" charset="0"/>
              </a:rPr>
              <a:t>3. Chọn a hoặc b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69315" y="1825625"/>
            <a:ext cx="10586720" cy="283146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168015" y="2666365"/>
            <a:ext cx="1099185" cy="3549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endParaRPr lang="en-US" sz="20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773035" y="2788285"/>
            <a:ext cx="831215" cy="3549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rial-Rounded" panose="020B0500000000000000" pitchFamily="34" charset="0"/>
                <a:cs typeface="Arial-Rounded" panose="020B0500000000000000" pitchFamily="34" charset="0"/>
              </a:rPr>
              <a:t>hươu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034280" y="3416935"/>
            <a:ext cx="1061720" cy="3549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khướu</a:t>
            </a:r>
            <a:endParaRPr lang="en-US" sz="20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747520" y="698500"/>
            <a:ext cx="87934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cs typeface="Arial-Rounded" panose="020B0500000000000000" pitchFamily="34" charset="0"/>
              </a:rPr>
              <a:t>b. Tìm từ ngữ có tiếng chứa en hoặc eng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660" y="1908810"/>
            <a:ext cx="4902835" cy="1621155"/>
          </a:xfrm>
          <a:prstGeom prst="rect">
            <a:avLst/>
          </a:prstGeom>
        </p:spPr>
      </p:pic>
      <p:graphicFrame>
        <p:nvGraphicFramePr>
          <p:cNvPr id="10" name="Table 9"/>
          <p:cNvGraphicFramePr/>
          <p:nvPr/>
        </p:nvGraphicFramePr>
        <p:xfrm>
          <a:off x="3644265" y="3954780"/>
          <a:ext cx="4719320" cy="231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9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96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Arial-Rounded" panose="020B0500000000000000" pitchFamily="34" charset="0"/>
                          <a:cs typeface="Arial-Rounded" panose="020B0500000000000000" pitchFamily="34" charset="0"/>
                        </a:rPr>
                        <a:t>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Arial-Rounded" panose="020B0500000000000000" pitchFamily="34" charset="0"/>
                          <a:cs typeface="Arial-Rounded" panose="020B0500000000000000" pitchFamily="34" charset="0"/>
                        </a:rPr>
                        <a:t>đan len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Arial-Rounded" panose="020B0500000000000000" pitchFamily="34" charset="0"/>
                          <a:cs typeface="Arial-Rounded" panose="020B0500000000000000" pitchFamily="34" charset="0"/>
                        </a:rPr>
                        <a:t>eng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Arial-Rounded" panose="020B0500000000000000" pitchFamily="34" charset="0"/>
                          <a:cs typeface="Arial-Rounded" panose="020B0500000000000000" pitchFamily="34" charset="0"/>
                        </a:rPr>
                        <a:t>leng keng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Arial-Rounded" panose="020B0500000000000000" pitchFamily="34" charset="0"/>
                          <a:cs typeface="Arial-Rounded" panose="020B0500000000000000" pitchFamily="34" charset="0"/>
                        </a:rPr>
                        <a:t>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Arial-Rounded" panose="020B0500000000000000" pitchFamily="34" charset="0"/>
                          <a:cs typeface="Arial-Rounded" panose="020B0500000000000000" pitchFamily="34" charset="0"/>
                        </a:rPr>
                        <a:t>hoa sen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Arial-Rounded" panose="020B0500000000000000" pitchFamily="34" charset="0"/>
                          <a:cs typeface="Arial-Rounded" panose="020B0500000000000000" pitchFamily="34" charset="0"/>
                        </a:rPr>
                        <a:t>eng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Arial-Rounded" panose="020B0500000000000000" pitchFamily="34" charset="0"/>
                          <a:cs typeface="Arial-Rounded" panose="020B0500000000000000" pitchFamily="34" charset="0"/>
                        </a:rPr>
                        <a:t>xà beng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567957" y="2328601"/>
            <a:ext cx="365823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4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1596571" y="145681"/>
            <a:ext cx="927462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than.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Box 4"/>
          <p:cNvSpPr txBox="1"/>
          <p:nvPr/>
        </p:nvSpPr>
        <p:spPr>
          <a:xfrm>
            <a:off x="1747520" y="698500"/>
            <a:ext cx="87934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cs typeface="Arial-Rounded" panose="020B0500000000000000" pitchFamily="34" charset="0"/>
              </a:rPr>
              <a:t>1. Tìm từ ngữ chỉ tình cảm bạn bè?</a:t>
            </a:r>
          </a:p>
        </p:txBody>
      </p:sp>
      <p:graphicFrame>
        <p:nvGraphicFramePr>
          <p:cNvPr id="10" name="Table 9"/>
          <p:cNvGraphicFramePr/>
          <p:nvPr>
            <p:extLst>
              <p:ext uri="{D42A27DB-BD31-4B8C-83A1-F6EECF244321}">
                <p14:modId xmlns:p14="http://schemas.microsoft.com/office/powerpoint/2010/main" val="2517002401"/>
              </p:ext>
            </p:extLst>
          </p:nvPr>
        </p:nvGraphicFramePr>
        <p:xfrm>
          <a:off x="1029970" y="1457267"/>
          <a:ext cx="471932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9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96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dirty="0" err="1">
                          <a:latin typeface="Arial-Rounded" panose="020B0500000000000000" pitchFamily="34" charset="0"/>
                          <a:cs typeface="Arial-Rounded" panose="020B0500000000000000" pitchFamily="34" charset="0"/>
                        </a:rPr>
                        <a:t>thân</a:t>
                      </a:r>
                      <a:r>
                        <a:rPr lang="en-US" sz="3200" dirty="0">
                          <a:latin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cs typeface="Arial-Rounded" panose="020B0500000000000000" pitchFamily="34" charset="0"/>
                        </a:rPr>
                        <a:t>thiết</a:t>
                      </a:r>
                      <a:endParaRPr lang="en-US" sz="3200" dirty="0">
                        <a:latin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dirty="0" err="1">
                          <a:latin typeface="Arial-Rounded" panose="020B0500000000000000" pitchFamily="34" charset="0"/>
                          <a:cs typeface="Arial-Rounded" panose="020B0500000000000000" pitchFamily="34" charset="0"/>
                        </a:rPr>
                        <a:t>quý</a:t>
                      </a:r>
                      <a:r>
                        <a:rPr lang="en-US" sz="3200" dirty="0">
                          <a:latin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cs typeface="Arial-Rounded" panose="020B0500000000000000" pitchFamily="34" charset="0"/>
                        </a:rPr>
                        <a:t>mến</a:t>
                      </a:r>
                      <a:endParaRPr lang="en-US" sz="3200" dirty="0">
                        <a:latin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Arial-Rounded" panose="020B0500000000000000" pitchFamily="34" charset="0"/>
                          <a:cs typeface="Arial-Rounded" panose="020B0500000000000000" pitchFamily="34" charset="0"/>
                        </a:rPr>
                        <a:t>keo sơn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dirty="0" err="1">
                          <a:latin typeface="Arial-Rounded" panose="020B0500000000000000" pitchFamily="34" charset="0"/>
                          <a:cs typeface="Arial-Rounded" panose="020B0500000000000000" pitchFamily="34" charset="0"/>
                        </a:rPr>
                        <a:t>gắn</a:t>
                      </a:r>
                      <a:r>
                        <a:rPr lang="en-US" sz="3200" dirty="0">
                          <a:latin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cs typeface="Arial-Rounded" panose="020B0500000000000000" pitchFamily="34" charset="0"/>
                        </a:rPr>
                        <a:t>bó</a:t>
                      </a:r>
                      <a:endParaRPr lang="en-US" sz="3200" dirty="0">
                        <a:latin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Arial-Rounded" panose="020B0500000000000000" pitchFamily="34" charset="0"/>
                          <a:cs typeface="Arial-Rounded" panose="020B0500000000000000" pitchFamily="34" charset="0"/>
                        </a:rPr>
                        <a:t>đoàn kết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dirty="0" err="1" smtClean="0">
                          <a:latin typeface="Arial-Rounded" panose="020B0500000000000000" pitchFamily="34" charset="0"/>
                          <a:cs typeface="Arial-Rounded" panose="020B0500000000000000" pitchFamily="34" charset="0"/>
                        </a:rPr>
                        <a:t>yêu</a:t>
                      </a:r>
                      <a:r>
                        <a:rPr lang="en-US" sz="3200" baseline="0" dirty="0" smtClean="0">
                          <a:latin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-Rounded" panose="020B0500000000000000" pitchFamily="34" charset="0"/>
                          <a:cs typeface="Arial-Rounded" panose="020B0500000000000000" pitchFamily="34" charset="0"/>
                        </a:rPr>
                        <a:t>thương</a:t>
                      </a:r>
                      <a:endParaRPr lang="en-US" sz="3200" dirty="0">
                        <a:latin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Content Placeholder 3" descr="Capture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203325" y="3567430"/>
            <a:ext cx="9584690" cy="229616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5749290" y="4330700"/>
            <a:ext cx="476885" cy="3549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986280" y="4360545"/>
            <a:ext cx="2129790" cy="109601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7463155" y="4380865"/>
            <a:ext cx="40640" cy="106553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7288094"/>
              </p:ext>
            </p:extLst>
          </p:nvPr>
        </p:nvGraphicFramePr>
        <p:xfrm>
          <a:off x="5749290" y="1457267"/>
          <a:ext cx="235966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9660">
                  <a:extLst>
                    <a:ext uri="{9D8B030D-6E8A-4147-A177-3AD203B41FA5}">
                      <a16:colId xmlns:a16="http://schemas.microsoft.com/office/drawing/2014/main" val="424837153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dirty="0" err="1" smtClean="0">
                          <a:latin typeface="Arial-Rounded" panose="020B0500000000000000" pitchFamily="34" charset="0"/>
                          <a:cs typeface="Arial-Rounded" panose="020B0500000000000000" pitchFamily="34" charset="0"/>
                        </a:rPr>
                        <a:t>yêu</a:t>
                      </a:r>
                      <a:r>
                        <a:rPr lang="en-US" sz="3200" baseline="0" dirty="0" smtClean="0">
                          <a:latin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-Rounded" panose="020B0500000000000000" pitchFamily="34" charset="0"/>
                          <a:cs typeface="Arial-Rounded" panose="020B0500000000000000" pitchFamily="34" charset="0"/>
                        </a:rPr>
                        <a:t>quý</a:t>
                      </a:r>
                      <a:endParaRPr lang="en-US" sz="3200" dirty="0">
                        <a:latin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68755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dirty="0" err="1" smtClean="0">
                          <a:latin typeface="Arial-Rounded" panose="020B0500000000000000" pitchFamily="34" charset="0"/>
                          <a:cs typeface="Arial-Rounded" panose="020B0500000000000000" pitchFamily="34" charset="0"/>
                        </a:rPr>
                        <a:t>nhớ</a:t>
                      </a:r>
                      <a:endParaRPr lang="en-US" sz="3200" dirty="0">
                        <a:latin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10072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dirty="0" smtClean="0">
                          <a:latin typeface="Arial-Rounded" panose="020B0500000000000000" pitchFamily="34" charset="0"/>
                          <a:cs typeface="Arial-Rounded" panose="020B0500000000000000" pitchFamily="34" charset="0"/>
                        </a:rPr>
                        <a:t>chia </a:t>
                      </a:r>
                      <a:r>
                        <a:rPr lang="en-US" sz="3200" dirty="0" err="1" smtClean="0">
                          <a:latin typeface="Arial-Rounded" panose="020B0500000000000000" pitchFamily="34" charset="0"/>
                          <a:cs typeface="Arial-Rounded" panose="020B0500000000000000" pitchFamily="34" charset="0"/>
                        </a:rPr>
                        <a:t>sẻ</a:t>
                      </a:r>
                      <a:endParaRPr lang="en-US" sz="3200" dirty="0">
                        <a:latin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2123928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945418"/>
              </p:ext>
            </p:extLst>
          </p:nvPr>
        </p:nvGraphicFramePr>
        <p:xfrm>
          <a:off x="8086204" y="1460096"/>
          <a:ext cx="2942013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2013">
                  <a:extLst>
                    <a:ext uri="{9D8B030D-6E8A-4147-A177-3AD203B41FA5}">
                      <a16:colId xmlns:a16="http://schemas.microsoft.com/office/drawing/2014/main" val="424837153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dirty="0" err="1" smtClean="0">
                          <a:latin typeface="Arial-Rounded" panose="020B0500000000000000" pitchFamily="34" charset="0"/>
                          <a:cs typeface="Arial-Rounded" panose="020B0500000000000000" pitchFamily="34" charset="0"/>
                        </a:rPr>
                        <a:t>thương</a:t>
                      </a:r>
                      <a:endParaRPr lang="en-US" sz="3200" dirty="0">
                        <a:latin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68755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dirty="0" err="1" smtClean="0">
                          <a:latin typeface="Arial-Rounded" panose="020B0500000000000000" pitchFamily="34" charset="0"/>
                          <a:cs typeface="Arial-Rounded" panose="020B0500000000000000" pitchFamily="34" charset="0"/>
                        </a:rPr>
                        <a:t>nhường</a:t>
                      </a:r>
                      <a:r>
                        <a:rPr lang="en-US" sz="3200" dirty="0" smtClean="0">
                          <a:latin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 smtClean="0">
                          <a:latin typeface="Arial-Rounded" panose="020B0500000000000000" pitchFamily="34" charset="0"/>
                          <a:cs typeface="Arial-Rounded" panose="020B0500000000000000" pitchFamily="34" charset="0"/>
                        </a:rPr>
                        <a:t>nhịn</a:t>
                      </a:r>
                      <a:endParaRPr lang="en-US" sz="3200" dirty="0">
                        <a:latin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10072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dirty="0" err="1" smtClean="0">
                          <a:latin typeface="Arial-Rounded" panose="020B0500000000000000" pitchFamily="34" charset="0"/>
                          <a:cs typeface="Arial-Rounded" panose="020B0500000000000000" pitchFamily="34" charset="0"/>
                        </a:rPr>
                        <a:t>yêu</a:t>
                      </a:r>
                      <a:r>
                        <a:rPr lang="en-US" sz="3200" baseline="0" dirty="0" smtClean="0">
                          <a:latin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-Rounded" panose="020B0500000000000000" pitchFamily="34" charset="0"/>
                          <a:cs typeface="Arial-Rounded" panose="020B0500000000000000" pitchFamily="34" charset="0"/>
                        </a:rPr>
                        <a:t>mến</a:t>
                      </a:r>
                      <a:endParaRPr lang="en-US" sz="3200" dirty="0">
                        <a:latin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212392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747520" y="698500"/>
            <a:ext cx="87934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cs typeface="Arial-Rounded" panose="020B0500000000000000" pitchFamily="34" charset="0"/>
              </a:rPr>
              <a:t>3. Chọn câu ở cột A phù hợp với ý ở cột B. Nói tên dấu câu đặt cuối mỗi câu.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225" y="2152015"/>
            <a:ext cx="8845550" cy="3711575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5800090" y="3133725"/>
            <a:ext cx="1470660" cy="121666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759450" y="3113405"/>
            <a:ext cx="1531620" cy="1227455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779770" y="5385435"/>
            <a:ext cx="1501140" cy="4064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763795" y="2328601"/>
            <a:ext cx="6579886" cy="2016125"/>
            <a:chOff x="2074495" y="1410706"/>
            <a:chExt cx="1541023" cy="1512168"/>
          </a:xfrm>
        </p:grpSpPr>
        <p:sp>
          <p:nvSpPr>
            <p:cNvPr id="16" name="15"/>
            <p:cNvSpPr/>
            <p:nvPr/>
          </p:nvSpPr>
          <p:spPr>
            <a:xfrm>
              <a:off x="2074495" y="141070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37192" y="155099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8000" spc="300" dirty="0" err="1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</a:t>
              </a: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 </a:t>
              </a:r>
              <a:r>
                <a:rPr lang="en-US" altLang="zh-CN" sz="8000" spc="300" dirty="0" smtClean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5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4344725"/>
            <a:ext cx="12282473" cy="2511039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1669142" y="202978"/>
            <a:ext cx="95939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6030382" y="2136396"/>
            <a:ext cx="901116" cy="241694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3143299" y="2704373"/>
            <a:ext cx="1443361" cy="340974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1630987" y="3561041"/>
            <a:ext cx="1647623" cy="477738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061397" y="3915498"/>
            <a:ext cx="1935255" cy="457200"/>
          </a:xfrm>
          <a:prstGeom prst="rect">
            <a:avLst/>
          </a:prstGeom>
        </p:spPr>
      </p:pic>
      <p:pic>
        <p:nvPicPr>
          <p:cNvPr id="14" name="Picture 13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599535" y="2265957"/>
            <a:ext cx="1125118" cy="2949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>
            <a:fillRect/>
          </a:stretch>
        </p:blipFill>
        <p:spPr>
          <a:xfrm>
            <a:off x="1538844" y="4944629"/>
            <a:ext cx="4173322" cy="1925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82228" y="4849119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364" y="896087"/>
            <a:ext cx="968577" cy="89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619024" y="26980"/>
            <a:ext cx="505176" cy="505176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982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609" y="4979972"/>
            <a:ext cx="1557594" cy="1167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3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751330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8483366" y="134254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7283750" y="1449293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Kết quả hình ảnh cho FIREWORK GIF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-163893" y="570969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2912745" y="2655570"/>
            <a:ext cx="7013575" cy="1198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1787236" y="3045273"/>
            <a:ext cx="9136863" cy="3728046"/>
          </a:xfrm>
          <a:prstGeom prst="wedgeRoundRectCallout">
            <a:avLst>
              <a:gd name="adj1" fmla="val -10514"/>
              <a:gd name="adj2" fmla="val -83164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ctr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sen.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73 0.0037 L 0.81927 -0.0074 " pathEditMode="relative" rAng="0" ptsTypes="AA">
                                      <p:cBhvr>
                                        <p:cTn id="6" dur="6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50" y="-5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2.96947E-6 C 0.00417 -0.00717 0.01181 -0.01619 0.01823 -0.01897 C 0.03108 -0.01665 0.02535 -0.02035 0.03507 -0.00694 C 0.03733 -0.00393 0.04289 2.96947E-6 0.04289 2.96947E-6 C 0.04584 0.00601 0.04948 0.00879 0.0533 0.01387 C 0.05626 0.02451 0.05521 0.02359 0.06372 0.03122 C 0.06494 0.03238 0.06754 0.03469 0.06754 0.03469 C 0.06997 0.04348 0.07813 0.0555 0.06632 0.06059 C 0.06285 0.06984 0.05851 0.07747 0.05851 0.08834 " pathEditMode="relative" ptsTypes="ffffffffA">
                                      <p:cBhvr>
                                        <p:cTn id="4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51 0.08839 C 0.05712 0.08353 0.05556 0.08399 0.05296 0.08098 C 0.04948 0.07705 0.04063 0.06918 0.03612 0.06733 C 0.03316 0.06479 0.03091 0.06224 0.02761 0.06085 C 0.02466 0.05831 0.02066 0.05761 0.01719 0.05692 C 0.00417 0.04998 -0.01041 0.05299 -0.02395 0.04952 C -0.03958 0.05044 -0.05243 0.05252 -0.06753 0.05599 C -0.06961 0.05692 -0.071 0.05854 -0.07309 0.05923 C -0.07604 0.06201 -0.07847 0.06803 -0.08038 0.07219 C -0.08246 0.08145 -0.08645 0.09001 -0.08645 0.09972 " pathEditMode="relative" ptsTypes="fffffffffA">
                                      <p:cBhvr>
                                        <p:cTn id="4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45 0.09973 C -0.09322 0.09278 -0.09131 0.08422 -0.10156 0.08029 C -0.10972 0.07034 -0.11944 0.06548 -0.1302 0.0634 C -0.13454 0.06109 -0.13992 0.05923 -0.14461 0.05854 C -0.14704 0.05738 -0.1493 0.05692 -0.1519 0.056 C -0.15329 0.05553 -0.15624 0.05438 -0.15624 0.05438 C -0.17569 0.05507 -0.18367 0.05391 -0.19913 0.06016 C -0.2026 0.06317 -0.20607 0.06594 -0.20954 0.06895 C -0.21701 0.08469 -0.22725 0.09834 -0.23124 0.11662 C -0.23229 0.12171 -0.23541 0.12818 -0.23558 0.13374 C -0.23576 0.14114 -0.23558 0.14878 -0.23558 0.15618 " pathEditMode="relative" ptsTypes="ffffffffffA">
                                      <p:cBhvr>
                                        <p:cTn id="5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559 0.15607 C -0.25052 0.14497 -0.26302 0.12647 -0.27864 0.12208 C -0.28889 0.11491 -0.28333 0.11653 -0.29531 0.11953 C -0.29913 0.12508 -0.30208 0.1304 -0.30607 0.13526 C -0.30694 0.1378 -0.30729 0.14104 -0.3085 0.14289 C -0.30955 0.14474 -0.31111 0.14358 -0.31215 0.14543 C -0.31302 0.14751 -0.31267 0.15098 -0.31319 0.15352 C -0.31632 0.16554 -0.31701 0.16647 -0.32048 0.17433 C -0.3217 0.18312 -0.32326 0.18867 -0.32656 0.19491 C -0.32812 0.20601 -0.33073 0.21502 -0.33229 0.22635 C -0.33281 0.2289 -0.33316 0.23144 -0.3335 0.23398 C -0.33385 0.23653 -0.33489 0.24161 -0.33489 0.24185 C -0.3335 0.29479 -0.33906 0.28161 -0.33229 0.29641 " pathEditMode="relative" rAng="0" ptsTypes="ffffffffffffA">
                                      <p:cBhvr>
                                        <p:cTn id="5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4" y="494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229 0.29642 C -0.32761 0.2726 -0.30781 0.25989 -0.29427 0.25411 C -0.28733 0.24255 -0.27813 0.23677 -0.26875 0.23307 C -0.26007 0.22567 -0.25122 0.22359 -0.24184 0.21989 C -0.21597 0.22058 -0.18993 0.22058 -0.16406 0.22243 C -0.15278 0.22289 -0.14288 0.24763 -0.13542 0.25943 C -0.1349 0.26197 -0.13472 0.26497 -0.13386 0.26729 C -0.13316 0.2696 -0.13143 0.27029 -0.13073 0.2726 C -0.12691 0.28578 -0.12726 0.29896 -0.12118 0.3096 C -0.11875 0.32555 -0.11615 0.34243 -0.11163 0.35723 " pathEditMode="relative" rAng="0" ptsTypes="fffffffffA">
                                      <p:cBhvr>
                                        <p:cTn id="6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4" y="-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07 0.3415 C -0.08055 0.33873 -0.08073 0.33549 -0.07951 0.33295 C -0.07847 0.33087 -0.07621 0.33041 -0.07465 0.32879 C -0.06823 0.32185 -0.06267 0.31584 -0.05555 0.30983 C -0.05399 0.30844 -0.0526 0.30659 -0.05087 0.30543 C -0.04826 0.30382 -0.04548 0.30312 -0.04288 0.30127 C -0.03576 0.29619 -0.03212 0.28948 -0.02552 0.28439 C -0.01666 0.27769 -0.00677 0.27376 0.00313 0.27168 C 0.02587 0.25642 0.06007 0.26682 0.08091 0.26752 C 0.09618 0.27145 0.10643 0.28601 0.11893 0.29711 C 0.12222 0.30335 0.12379 0.3096 0.12691 0.31607 C 0.12969 0.3274 0.13125 0.33642 0.13334 0.34775 C 0.13594 0.36162 0.14115 0.37364 0.14115 0.38798 " pathEditMode="relative" ptsTypes="ffffffffffffA">
                                      <p:cBhvr>
                                        <p:cTn id="6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15 0.38797 L 0.23594 0.5038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578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2" grpId="0" bldLvl="0" animBg="1"/>
      <p:bldP spid="2" grpId="1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40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030" y="951230"/>
            <a:ext cx="9679305" cy="361569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742440" y="4684395"/>
            <a:ext cx="3347720" cy="12985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cs typeface="Arial-Rounded" panose="020B0500000000000000" pitchFamily="34" charset="0"/>
              </a:rPr>
              <a:t>2 </a:t>
            </a:r>
            <a:r>
              <a:rPr lang="en-US" sz="2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lang="en-US" sz="2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2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2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dắt</a:t>
            </a:r>
            <a:r>
              <a:rPr lang="en-US" sz="2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292725" y="4754880"/>
            <a:ext cx="2840990" cy="12280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-Rounded" panose="020B0500000000000000" pitchFamily="34" charset="0"/>
                <a:cs typeface="Arial-Rounded" panose="020B0500000000000000" pitchFamily="34" charset="0"/>
              </a:rPr>
              <a:t>3 </a:t>
            </a:r>
            <a:r>
              <a:rPr lang="en-US" sz="2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US" sz="2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2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4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305165" y="4744720"/>
            <a:ext cx="2840990" cy="12382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24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ác</a:t>
            </a:r>
            <a:r>
              <a:rPr lang="en-US" sz="24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2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400" dirty="0" smtClean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64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180" y="440055"/>
            <a:ext cx="9157970" cy="258953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191170" y="3149600"/>
            <a:ext cx="8852716" cy="32947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719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57694" y="1192499"/>
            <a:ext cx="1127661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+mj-lt"/>
              </a:rPr>
              <a:t>   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tổ chức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buổi tham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đến thăm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Đổng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 đến nơi. Chúng em đã được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…Sau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đó,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chơi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Đổng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đã có một chuyến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vui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72890" y="94694"/>
            <a:ext cx="95939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4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693" y="3467100"/>
            <a:ext cx="111648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69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4446" y="1225689"/>
            <a:ext cx="1148088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với hoạt động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mâm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cỗ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ý nghĩa.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 đến tham gia.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chương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sôi động và hấp dẫn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 đến, chị Hằng và chú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Cuội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xuất hiệ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Sau đó, chúng em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 cỗ.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Buổi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 thu đã để lại nhiều kỉ niệm trong em.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buổi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tham quan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chùa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đến thăm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chùa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chùa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Chúng em đã được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chùa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thắp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phật</a:t>
            </a: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Sau đó,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được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chụp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cổng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chùa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 đã có một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buổi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rất </a:t>
            </a: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vui vẻ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algn="just"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Chào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mừng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 20-11,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múa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“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Món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tặng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hăng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say.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 rất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 hạnh phúc vì đã gửi tới thầy cô một món quà ý nghĩa.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08984" y="12032"/>
            <a:ext cx="95939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4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43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 mở rộng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763795" y="2328601"/>
            <a:ext cx="6579886" cy="2016125"/>
            <a:chOff x="2074495" y="1410706"/>
            <a:chExt cx="1541023" cy="1512168"/>
          </a:xfrm>
        </p:grpSpPr>
        <p:sp>
          <p:nvSpPr>
            <p:cNvPr id="16" name="15"/>
            <p:cNvSpPr/>
            <p:nvPr/>
          </p:nvSpPr>
          <p:spPr>
            <a:xfrm>
              <a:off x="2074495" y="141070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37192" y="155099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8000" spc="300" dirty="0" err="1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</a:t>
              </a: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 6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4344725"/>
            <a:ext cx="12282473" cy="2511039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1669142" y="202978"/>
            <a:ext cx="95939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8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2186" y="225970"/>
            <a:ext cx="6435090" cy="9467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húng ta đều là bạ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735" y="1519555"/>
            <a:ext cx="3586480" cy="5097145"/>
          </a:xfrm>
          <a:prstGeom prst="rect">
            <a:avLst/>
          </a:prstGeom>
        </p:spPr>
      </p:pic>
      <p:pic>
        <p:nvPicPr>
          <p:cNvPr id="4" name="Picture 3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8170" y="1710690"/>
            <a:ext cx="6130290" cy="45980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7672" y="327569"/>
            <a:ext cx="10552430" cy="9467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50" y="1721485"/>
            <a:ext cx="7277100" cy="3764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1"/>
            <a:ext cx="6400800" cy="387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52400" y="2011825"/>
            <a:ext cx="12039601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259784" y="81742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962400" y="1066206"/>
            <a:ext cx="640079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hôm trước các em đã học là bài gì?</a:t>
            </a:r>
            <a:endParaRPr lang="en-US" sz="6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648200"/>
            <a:ext cx="4419600" cy="2209800"/>
          </a:xfrm>
          <a:prstGeom prst="wedgeRectCallout">
            <a:avLst>
              <a:gd name="adj1" fmla="val 73576"/>
              <a:gd name="adj2" fmla="val -31846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 bạn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0515601" y="6009247"/>
            <a:ext cx="1676400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52401"/>
            <a:ext cx="6881448" cy="387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304800" y="1969754"/>
            <a:ext cx="125730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744200" y="-64940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66848" y="195637"/>
            <a:ext cx="67818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bài Gọi bạn kể về 2 bạn là Bê vàng và....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0" y="4825217"/>
            <a:ext cx="4114800" cy="1989920"/>
          </a:xfrm>
          <a:prstGeom prst="wedgeRectCallout">
            <a:avLst>
              <a:gd name="adj1" fmla="val 91352"/>
              <a:gd name="adj2" fmla="val -60262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Dê trắng</a:t>
            </a:r>
          </a:p>
        </p:txBody>
      </p:sp>
      <p:sp>
        <p:nvSpPr>
          <p:cNvPr id="18" name="Right Arrow 17">
            <a:hlinkClick r:id="rId9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35486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1"/>
            <a:ext cx="6477000" cy="326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457200" y="1988804"/>
            <a:ext cx="117348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2514600" y="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591800" y="-264871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08764" y="861875"/>
            <a:ext cx="601980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bạn bê vàng và dê trắng sống ở đâu?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0" y="5050226"/>
            <a:ext cx="4488873" cy="1807774"/>
          </a:xfrm>
          <a:prstGeom prst="wedgeRectCallout">
            <a:avLst>
              <a:gd name="adj1" fmla="val 67267"/>
              <a:gd name="adj2" fmla="val -35109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 xanh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1"/>
            <a:ext cx="5486400" cy="326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219200" y="1988804"/>
            <a:ext cx="97536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9122229" y="338932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14800" y="978960"/>
            <a:ext cx="548640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 vàng đi tìm cái gì?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0" y="4240313"/>
            <a:ext cx="5638800" cy="2631542"/>
          </a:xfrm>
          <a:prstGeom prst="wedgeRectCallout">
            <a:avLst>
              <a:gd name="adj1" fmla="val 57525"/>
              <a:gd name="adj2" fmla="val -32009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vi-VN" sz="7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 tìm cỏ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1"/>
            <a:ext cx="5486400" cy="326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219200" y="1988804"/>
            <a:ext cx="97536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9122229" y="338932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80164" y="1094510"/>
            <a:ext cx="541020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360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Tình trạng thiếu nước do nắng lâu, không mưa gây ra gọi là gì?</a:t>
            </a:r>
            <a:endParaRPr lang="en-US" altLang="vi-VN" sz="36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5095368"/>
            <a:ext cx="3657600" cy="1762632"/>
          </a:xfrm>
          <a:prstGeom prst="wedgeRectCallout">
            <a:avLst>
              <a:gd name="adj1" fmla="val 55694"/>
              <a:gd name="adj2" fmla="val -150405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 hán</a:t>
            </a:r>
          </a:p>
        </p:txBody>
      </p:sp>
      <p:sp>
        <p:nvSpPr>
          <p:cNvPr id="18" name="Right Arrow 17">
            <a:hlinkClick r:id="" action="ppaction://noaction"/>
          </p:cNvPr>
          <p:cNvSpPr/>
          <p:nvPr/>
        </p:nvSpPr>
        <p:spPr>
          <a:xfrm>
            <a:off x="11127867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35486" y="5876271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935171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2867660" y="173949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18: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1111</Words>
  <Application>Microsoft Office PowerPoint</Application>
  <PresentationFormat>Widescreen</PresentationFormat>
  <Paragraphs>141</Paragraphs>
  <Slides>38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38</vt:i4>
      </vt:variant>
    </vt:vector>
  </HeadingPairs>
  <TitlesOfParts>
    <vt:vector size="62" baseType="lpstr">
      <vt:lpstr>Microsoft YaHei</vt:lpstr>
      <vt:lpstr>SimSun</vt:lpstr>
      <vt:lpstr>SimSun</vt:lpstr>
      <vt:lpstr>Arial</vt:lpstr>
      <vt:lpstr>Arial Rounded MT Bold</vt:lpstr>
      <vt:lpstr>Arial-Rounded</vt:lpstr>
      <vt:lpstr>Calibri</vt:lpstr>
      <vt:lpstr>Calibri Light</vt:lpstr>
      <vt:lpstr>等线</vt:lpstr>
      <vt:lpstr>Franklin Gothic Book</vt:lpstr>
      <vt:lpstr>Franklin Gothic Medium</vt:lpstr>
      <vt:lpstr>华文楷体</vt:lpstr>
      <vt:lpstr>Times New Roman</vt:lpstr>
      <vt:lpstr>Wingdings 2</vt:lpstr>
      <vt:lpstr>汉仪黑荔枝体简</vt:lpstr>
      <vt:lpstr>1_Office Theme</vt:lpstr>
      <vt:lpstr>3_Office Theme</vt:lpstr>
      <vt:lpstr>4_Office Theme</vt:lpstr>
      <vt:lpstr>5_Office Theme</vt:lpstr>
      <vt:lpstr>2_Office Theme</vt:lpstr>
      <vt:lpstr>Trek</vt:lpstr>
      <vt:lpstr>7_Office Theme</vt:lpstr>
      <vt:lpstr>6_Office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Khi vui chơi cùng bạn em cảm thấy thế nào? 2. Khi xa bạn em cảm thấy thế nào?</vt:lpstr>
      <vt:lpstr>PowerPoint Presentation</vt:lpstr>
      <vt:lpstr>PowerPoint Presentation</vt:lpstr>
      <vt:lpstr>PowerPoint Presentation</vt:lpstr>
      <vt:lpstr>Luyện đọc câu dài</vt:lpstr>
      <vt:lpstr>PowerPoint Presentation</vt:lpstr>
      <vt:lpstr>PowerPoint Presentation</vt:lpstr>
      <vt:lpstr>2. Đóng vai sóc và kiến để nói và đáp lời chào khi chia tay.</vt:lpstr>
      <vt:lpstr>2. Em sẽ nói với bạn thế nào khi - Bạn chuyển đến 1 ngôi trường khác. - Tan học, em về trước còn bạn ở lại chờ bố mẹ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DELL</cp:lastModifiedBy>
  <cp:revision>95</cp:revision>
  <dcterms:created xsi:type="dcterms:W3CDTF">2021-05-26T07:40:58Z</dcterms:created>
  <dcterms:modified xsi:type="dcterms:W3CDTF">2024-11-14T22:16:16Z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