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56" r:id="rId4"/>
    <p:sldId id="267" r:id="rId5"/>
    <p:sldId id="260" r:id="rId6"/>
    <p:sldId id="262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59" r:id="rId17"/>
    <p:sldId id="263" r:id="rId18"/>
    <p:sldId id="261" r:id="rId19"/>
    <p:sldId id="258" r:id="rId20"/>
    <p:sldId id="264" r:id="rId21"/>
    <p:sldId id="266" r:id="rId22"/>
    <p:sldId id="28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1ADEA-985C-AC47-B7C9-681254BBBD10}" type="datetimeFigureOut">
              <a:rPr lang="en-VN" smtClean="0"/>
              <a:t>12/21/2023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E385A-C884-AC4E-886C-7DAB11DD0B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0029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014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648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67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569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07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23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40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923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83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32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793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1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image" Target="../media/image42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18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5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5/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77.png"/><Relationship Id="rId5" Type="http://schemas.openxmlformats.org/officeDocument/2006/relationships/image" Target="../media/image17.png"/><Relationship Id="rId10" Type="http://schemas.openxmlformats.org/officeDocument/2006/relationships/image" Target="../media/image76.svg"/><Relationship Id="rId4" Type="http://schemas.openxmlformats.org/officeDocument/2006/relationships/image" Target="../media/image72.sv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4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64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8.sv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2EC4-7988-E81C-E8AB-93DCA906D8F6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F676E7-1229-C95A-D062-78B019225ABF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F227BE-27B0-E693-965A-FE35636BD056}"/>
              </a:ext>
            </a:extLst>
          </p:cNvPr>
          <p:cNvSpPr txBox="1">
            <a:spLocks/>
          </p:cNvSpPr>
          <p:nvPr/>
        </p:nvSpPr>
        <p:spPr>
          <a:xfrm>
            <a:off x="0" y="2375113"/>
            <a:ext cx="12037255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C48261A-BEC8-2EE4-91ED-A20C5C49BB9F}"/>
              </a:ext>
            </a:extLst>
          </p:cNvPr>
          <p:cNvSpPr txBox="1">
            <a:spLocks/>
          </p:cNvSpPr>
          <p:nvPr/>
        </p:nvSpPr>
        <p:spPr>
          <a:xfrm>
            <a:off x="1523999" y="40579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BF910CF0-E619-16A6-A051-C82853310AA5}"/>
              </a:ext>
            </a:extLst>
          </p:cNvPr>
          <p:cNvSpPr/>
          <p:nvPr/>
        </p:nvSpPr>
        <p:spPr>
          <a:xfrm>
            <a:off x="41869" y="1650040"/>
            <a:ext cx="586236" cy="692628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2"/>
                </a:lnTo>
                <a:lnTo>
                  <a:pt x="0" y="58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DE55F2-B5AF-2F99-DF9B-9EAF53B26605}"/>
              </a:ext>
            </a:extLst>
          </p:cNvPr>
          <p:cNvGrpSpPr/>
          <p:nvPr/>
        </p:nvGrpSpPr>
        <p:grpSpPr>
          <a:xfrm>
            <a:off x="433756" y="1650040"/>
            <a:ext cx="3972782" cy="4346345"/>
            <a:chOff x="-93591" y="-389479"/>
            <a:chExt cx="5959173" cy="6840963"/>
          </a:xfrm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D57BC785-7C3E-B6F7-3BCB-66E636ABF3AD}"/>
                </a:ext>
              </a:extLst>
            </p:cNvPr>
            <p:cNvSpPr/>
            <p:nvPr/>
          </p:nvSpPr>
          <p:spPr>
            <a:xfrm>
              <a:off x="-93591" y="8979"/>
              <a:ext cx="5959173" cy="64425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THAM KHẢO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bài thơ về cảnh quan thiên nhiên quê hương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521334-C882-F494-8CBA-EEA7F8AC9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10116" y="-389479"/>
              <a:ext cx="1717179" cy="1676399"/>
            </a:xfrm>
            <a:prstGeom prst="rect">
              <a:avLst/>
            </a:prstGeom>
          </p:spPr>
        </p:pic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4376D59E-C656-8294-99B8-4AD6FDF88213}"/>
              </a:ext>
            </a:extLst>
          </p:cNvPr>
          <p:cNvSpPr/>
          <p:nvPr/>
        </p:nvSpPr>
        <p:spPr>
          <a:xfrm>
            <a:off x="5098144" y="1650040"/>
            <a:ext cx="6660101" cy="507733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F79B1-98C3-A620-5918-45ACF6754E0B}"/>
              </a:ext>
            </a:extLst>
          </p:cNvPr>
          <p:cNvSpPr txBox="1"/>
          <p:nvPr/>
        </p:nvSpPr>
        <p:spPr>
          <a:xfrm>
            <a:off x="5472519" y="1623666"/>
            <a:ext cx="6136007" cy="5103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endParaRPr lang="vi-VN" sz="2200" b="1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Chiều quê hương lúa thơm nồng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Hoàng hôn trả nắng trên s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ráng chiều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Nhìn đàn em nhỏ thân yêu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Hồn nhiên thả những cánh diều tuổi thơ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Từng đàn bò bước nhởn nhơ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Đủng đà đủng đỉnh bên bờ tre xanh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Môi trường cuộc sống trong lành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Chiều quê là một bức tranh yên bình.</a:t>
            </a:r>
          </a:p>
          <a:p>
            <a:pPr algn="r">
              <a:lnSpc>
                <a:spcPct val="150000"/>
              </a:lnSpc>
            </a:pPr>
            <a:r>
              <a:rPr lang="vi-VN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vi-VN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vi-VN" sz="2200" b="1" i="1" dirty="0">
              <a:solidFill>
                <a:srgbClr val="FF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0A11BE6-FE1B-6E2A-FAA1-F91522F347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819"/>
          <a:stretch>
            <a:fillRect/>
          </a:stretch>
        </p:blipFill>
        <p:spPr>
          <a:xfrm>
            <a:off x="1969561" y="5158881"/>
            <a:ext cx="1144787" cy="1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>
            <a:extLst>
              <a:ext uri="{FF2B5EF4-FFF2-40B4-BE49-F238E27FC236}">
                <a16:creationId xmlns:a16="http://schemas.microsoft.com/office/drawing/2014/main" id="{5ADFB262-CF57-D10B-1315-1C2C733CB877}"/>
              </a:ext>
            </a:extLst>
          </p:cNvPr>
          <p:cNvSpPr/>
          <p:nvPr/>
        </p:nvSpPr>
        <p:spPr>
          <a:xfrm rot="1986869">
            <a:off x="-55554" y="5910590"/>
            <a:ext cx="944206" cy="968193"/>
          </a:xfrm>
          <a:custGeom>
            <a:avLst/>
            <a:gdLst/>
            <a:ahLst/>
            <a:cxnLst/>
            <a:rect l="l" t="t" r="r" b="b"/>
            <a:pathLst>
              <a:path w="2084991" h="2666849">
                <a:moveTo>
                  <a:pt x="0" y="0"/>
                </a:moveTo>
                <a:lnTo>
                  <a:pt x="2084991" y="0"/>
                </a:lnTo>
                <a:lnTo>
                  <a:pt x="2084991" y="2666850"/>
                </a:lnTo>
                <a:lnTo>
                  <a:pt x="0" y="266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3F2E1F8B-393D-24C3-7CE3-810E0872B809}"/>
              </a:ext>
            </a:extLst>
          </p:cNvPr>
          <p:cNvSpPr/>
          <p:nvPr/>
        </p:nvSpPr>
        <p:spPr>
          <a:xfrm>
            <a:off x="552636" y="1702832"/>
            <a:ext cx="4067161" cy="965775"/>
          </a:xfrm>
          <a:prstGeom prst="wedgeRoundRectCallout">
            <a:avLst>
              <a:gd name="adj1" fmla="val -6801"/>
              <a:gd name="adj2" fmla="val 10425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KẾT LUẬN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13C74C21-A86E-AA52-459F-BDEF3D822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4060152" y="5020965"/>
            <a:ext cx="1119289" cy="4001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6EBBE25-9707-6804-62A8-57A5CBD91CBE}"/>
              </a:ext>
            </a:extLst>
          </p:cNvPr>
          <p:cNvGrpSpPr/>
          <p:nvPr/>
        </p:nvGrpSpPr>
        <p:grpSpPr>
          <a:xfrm>
            <a:off x="5562143" y="1857608"/>
            <a:ext cx="5558703" cy="4426880"/>
            <a:chOff x="8305799" y="959823"/>
            <a:chExt cx="8929655" cy="76888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54FA11-A356-F0D4-F6FB-7FBC61A50DBF}"/>
                </a:ext>
              </a:extLst>
            </p:cNvPr>
            <p:cNvGrpSpPr/>
            <p:nvPr/>
          </p:nvGrpSpPr>
          <p:grpSpPr>
            <a:xfrm>
              <a:off x="8305799" y="2035551"/>
              <a:ext cx="8929655" cy="6613150"/>
              <a:chOff x="702892" y="3376974"/>
              <a:chExt cx="15577773" cy="5252191"/>
            </a:xfrm>
          </p:grpSpPr>
          <p:sp>
            <p:nvSpPr>
              <p:cNvPr id="17" name="Rectangle: Rounded Corners 32">
                <a:extLst>
                  <a:ext uri="{FF2B5EF4-FFF2-40B4-BE49-F238E27FC236}">
                    <a16:creationId xmlns:a16="http://schemas.microsoft.com/office/drawing/2014/main" id="{30D6A57D-9521-6D8C-FBC2-830F03D4941C}"/>
                  </a:ext>
                </a:extLst>
              </p:cNvPr>
              <p:cNvSpPr/>
              <p:nvPr/>
            </p:nvSpPr>
            <p:spPr>
              <a:xfrm>
                <a:off x="702892" y="3376974"/>
                <a:ext cx="15577773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/>
                </a:endParaRPr>
              </a:p>
            </p:txBody>
          </p:sp>
          <p:sp>
            <p:nvSpPr>
              <p:cNvPr id="18" name="Rectangle: Rounded Corners 33">
                <a:extLst>
                  <a:ext uri="{FF2B5EF4-FFF2-40B4-BE49-F238E27FC236}">
                    <a16:creationId xmlns:a16="http://schemas.microsoft.com/office/drawing/2014/main" id="{024C1F27-C3E5-7EC9-ACB2-AE726EBC38DC}"/>
                  </a:ext>
                </a:extLst>
              </p:cNvPr>
              <p:cNvSpPr/>
              <p:nvPr/>
            </p:nvSpPr>
            <p:spPr>
              <a:xfrm>
                <a:off x="1615696" y="3759022"/>
                <a:ext cx="14006032" cy="448809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Các nhóm đã làm việc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rất</a:t>
                </a: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tích cực, hợp tác, phân công hoạt động tốt để sáng tạo được an-bum cảnh quan thiên nhiên quê hương.</a:t>
                </a:r>
                <a:endPara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70E830D3-44C9-65A6-FE22-75C7C932A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288602" y="959823"/>
              <a:ext cx="1406996" cy="1337106"/>
            </a:xfrm>
            <a:prstGeom prst="rect">
              <a:avLst/>
            </a:prstGeom>
          </p:spPr>
        </p:pic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FBFA73E6-930C-F7B3-1FE9-FE6AA6105EF5}"/>
              </a:ext>
            </a:extLst>
          </p:cNvPr>
          <p:cNvSpPr/>
          <p:nvPr/>
        </p:nvSpPr>
        <p:spPr>
          <a:xfrm flipH="1">
            <a:off x="1689606" y="3285619"/>
            <a:ext cx="1879599" cy="3470693"/>
          </a:xfrm>
          <a:custGeom>
            <a:avLst/>
            <a:gdLst/>
            <a:ahLst/>
            <a:cxnLst/>
            <a:rect l="l" t="t" r="r" b="b"/>
            <a:pathLst>
              <a:path w="4788131" h="8229600">
                <a:moveTo>
                  <a:pt x="4788131" y="0"/>
                </a:moveTo>
                <a:lnTo>
                  <a:pt x="0" y="0"/>
                </a:lnTo>
                <a:lnTo>
                  <a:pt x="0" y="8229600"/>
                </a:lnTo>
                <a:lnTo>
                  <a:pt x="4788131" y="82296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493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78C675C9-C421-1C31-5B9A-30E6B466B572}"/>
              </a:ext>
            </a:extLst>
          </p:cNvPr>
          <p:cNvSpPr txBox="1"/>
          <p:nvPr/>
        </p:nvSpPr>
        <p:spPr>
          <a:xfrm>
            <a:off x="493647" y="1538422"/>
            <a:ext cx="11379963" cy="484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4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Giới thiệu an-bum </a:t>
            </a:r>
            <a:r>
              <a:rPr lang="vi-VN" sz="2400" b="1" i="1" dirty="0">
                <a:latin typeface="UTM Avo" panose="02040603050506020204" pitchFamily="18"/>
                <a:cs typeface="Arial" panose="020B0604020202020204" pitchFamily="34" charset="0"/>
              </a:rPr>
              <a:t>Cảnh quan thiên nhiên quê hương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6A3ACBB5-E74B-D924-DCD0-60F9CDCF6058}"/>
              </a:ext>
            </a:extLst>
          </p:cNvPr>
          <p:cNvSpPr/>
          <p:nvPr/>
        </p:nvSpPr>
        <p:spPr>
          <a:xfrm>
            <a:off x="743897" y="2157186"/>
            <a:ext cx="7518400" cy="4303587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0493AD-D8C8-BD19-F3B6-73351BB8CDEA}"/>
              </a:ext>
            </a:extLst>
          </p:cNvPr>
          <p:cNvSpPr txBox="1"/>
          <p:nvPr/>
        </p:nvSpPr>
        <p:spPr>
          <a:xfrm>
            <a:off x="1338839" y="2360368"/>
            <a:ext cx="5911047" cy="3897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trưng bày an-bum 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 quan thiên nhiên quê hương</a:t>
            </a:r>
            <a:r>
              <a:rPr lang="vi-VN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 các góc trong lớp học.</a:t>
            </a:r>
          </a:p>
          <a:p>
            <a:pPr marL="381019" indent="-381019" algn="just" defTabSz="60963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cùng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 tham quan an-bum của nhóm bạn và dán sticker hình ngôi sao vào an-bum mà mình ấn tượng. </a:t>
            </a:r>
            <a:endParaRPr lang="vi-VN" sz="2400" b="1" i="1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A8BA4B-354A-78A8-1CAC-AE8D1848754B}"/>
              </a:ext>
            </a:extLst>
          </p:cNvPr>
          <p:cNvGrpSpPr/>
          <p:nvPr/>
        </p:nvGrpSpPr>
        <p:grpSpPr>
          <a:xfrm>
            <a:off x="8127797" y="2110242"/>
            <a:ext cx="3465672" cy="3209336"/>
            <a:chOff x="11127446" y="2101875"/>
            <a:chExt cx="6467176" cy="598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CE36858-FED4-FFAB-4B38-47C9134B1D6B}"/>
                </a:ext>
              </a:extLst>
            </p:cNvPr>
            <p:cNvSpPr/>
            <p:nvPr/>
          </p:nvSpPr>
          <p:spPr>
            <a:xfrm>
              <a:off x="11127446" y="2101875"/>
              <a:ext cx="6467176" cy="598883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F497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2080B3-DD31-9EEC-20C4-9515E22FAC05}"/>
                </a:ext>
              </a:extLst>
            </p:cNvPr>
            <p:cNvSpPr txBox="1"/>
            <p:nvPr/>
          </p:nvSpPr>
          <p:spPr>
            <a:xfrm>
              <a:off x="11313033" y="3880607"/>
              <a:ext cx="6096000" cy="221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 ĐỘNG THEO NHÓM</a:t>
              </a:r>
            </a:p>
          </p:txBody>
        </p:sp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5DCDB292-F093-2EC5-BD1D-BE721F15A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B0761CB2-B803-CC29-00A9-865CE1656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07791" y="4676343"/>
            <a:ext cx="4162601" cy="2181657"/>
          </a:xfrm>
          <a:prstGeom prst="rect">
            <a:avLst/>
          </a:prstGeom>
        </p:spPr>
      </p:pic>
      <p:sp>
        <p:nvSpPr>
          <p:cNvPr id="27" name="Freeform 18">
            <a:extLst>
              <a:ext uri="{FF2B5EF4-FFF2-40B4-BE49-F238E27FC236}">
                <a16:creationId xmlns:a16="http://schemas.microsoft.com/office/drawing/2014/main" id="{6370C0E7-C59F-DC37-7CA7-C80FADC1A1CE}"/>
              </a:ext>
            </a:extLst>
          </p:cNvPr>
          <p:cNvSpPr/>
          <p:nvPr/>
        </p:nvSpPr>
        <p:spPr>
          <a:xfrm>
            <a:off x="391073" y="5857368"/>
            <a:ext cx="802517" cy="900579"/>
          </a:xfrm>
          <a:custGeom>
            <a:avLst/>
            <a:gdLst/>
            <a:ahLst/>
            <a:cxnLst/>
            <a:rect l="l" t="t" r="r" b="b"/>
            <a:pathLst>
              <a:path w="578752" h="735136">
                <a:moveTo>
                  <a:pt x="0" y="0"/>
                </a:moveTo>
                <a:lnTo>
                  <a:pt x="578752" y="0"/>
                </a:lnTo>
                <a:lnTo>
                  <a:pt x="578752" y="735135"/>
                </a:lnTo>
                <a:lnTo>
                  <a:pt x="0" y="73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E38DD6D1-C6D7-32F0-F50C-0E7E7230C2E0}"/>
              </a:ext>
            </a:extLst>
          </p:cNvPr>
          <p:cNvSpPr/>
          <p:nvPr/>
        </p:nvSpPr>
        <p:spPr>
          <a:xfrm rot="-9389326">
            <a:off x="71377" y="2352804"/>
            <a:ext cx="1196084" cy="606753"/>
          </a:xfrm>
          <a:custGeom>
            <a:avLst/>
            <a:gdLst/>
            <a:ahLst/>
            <a:cxnLst/>
            <a:rect l="l" t="t" r="r" b="b"/>
            <a:pathLst>
              <a:path w="5214705" h="2465133">
                <a:moveTo>
                  <a:pt x="0" y="0"/>
                </a:moveTo>
                <a:lnTo>
                  <a:pt x="5214704" y="0"/>
                </a:lnTo>
                <a:lnTo>
                  <a:pt x="5214704" y="2465133"/>
                </a:lnTo>
                <a:lnTo>
                  <a:pt x="0" y="2465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875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8BF9B0D-8679-CAD1-BF97-7AECB8E9F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7452">
            <a:off x="488207" y="1708728"/>
            <a:ext cx="5519436" cy="65240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D762AF-8ACA-410A-E31D-B1051B71EF13}"/>
              </a:ext>
            </a:extLst>
          </p:cNvPr>
          <p:cNvGrpSpPr/>
          <p:nvPr/>
        </p:nvGrpSpPr>
        <p:grpSpPr>
          <a:xfrm>
            <a:off x="293142" y="1720881"/>
            <a:ext cx="4241553" cy="771407"/>
            <a:chOff x="203535" y="554089"/>
            <a:chExt cx="5907795" cy="1157110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41713A7B-FF0E-94CF-3027-4C075C5EEE5F}"/>
                </a:ext>
              </a:extLst>
            </p:cNvPr>
            <p:cNvGrpSpPr/>
            <p:nvPr/>
          </p:nvGrpSpPr>
          <p:grpSpPr>
            <a:xfrm rot="-143938">
              <a:off x="203535" y="554089"/>
              <a:ext cx="5907795" cy="1157110"/>
              <a:chOff x="0" y="0"/>
              <a:chExt cx="4985284" cy="848774"/>
            </a:xfrm>
          </p:grpSpPr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8883C1B8-66AD-4295-17F1-0EE421B0FD63}"/>
                  </a:ext>
                </a:extLst>
              </p:cNvPr>
              <p:cNvSpPr/>
              <p:nvPr/>
            </p:nvSpPr>
            <p:spPr>
              <a:xfrm>
                <a:off x="0" y="0"/>
                <a:ext cx="4985284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D470F7-E226-2BB5-3D3B-C9AA05C5335F}"/>
                </a:ext>
              </a:extLst>
            </p:cNvPr>
            <p:cNvSpPr txBox="1"/>
            <p:nvPr/>
          </p:nvSpPr>
          <p:spPr>
            <a:xfrm rot="21459337">
              <a:off x="489508" y="809477"/>
              <a:ext cx="5335850" cy="646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800" b="1" spc="119" dirty="0">
                  <a:solidFill>
                    <a:srgbClr val="FFFFFF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YÊU CẦU</a:t>
              </a: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A55867AF-FF63-504D-B1CB-79F73EC5733A}"/>
              </a:ext>
            </a:extLst>
          </p:cNvPr>
          <p:cNvSpPr/>
          <p:nvPr/>
        </p:nvSpPr>
        <p:spPr>
          <a:xfrm>
            <a:off x="6199349" y="1812966"/>
            <a:ext cx="5681415" cy="4478093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rgbClr val="FFFEFD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3FB98-8B0B-4D31-4379-47A8E717078D}"/>
              </a:ext>
            </a:extLst>
          </p:cNvPr>
          <p:cNvSpPr txBox="1"/>
          <p:nvPr/>
        </p:nvSpPr>
        <p:spPr>
          <a:xfrm>
            <a:off x="6428379" y="2106094"/>
            <a:ext cx="5223353" cy="3891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Đại diện các nhóm lên giới thiệu về 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 quan thiên nhiên quê hương thông qua an-bum mà nhóm mình đã làm.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an-bum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845C702B-AA7C-DF7D-D7D0-9AECFEDA1FDB}"/>
              </a:ext>
            </a:extLst>
          </p:cNvPr>
          <p:cNvSpPr/>
          <p:nvPr/>
        </p:nvSpPr>
        <p:spPr>
          <a:xfrm>
            <a:off x="5742149" y="6082987"/>
            <a:ext cx="1124938" cy="599856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94C2A8-D2BD-C6E0-B0E8-F7826D3C1928}"/>
              </a:ext>
            </a:extLst>
          </p:cNvPr>
          <p:cNvGrpSpPr/>
          <p:nvPr/>
        </p:nvGrpSpPr>
        <p:grpSpPr>
          <a:xfrm>
            <a:off x="661031" y="2763919"/>
            <a:ext cx="4512515" cy="3026721"/>
            <a:chOff x="892384" y="3150348"/>
            <a:chExt cx="6768773" cy="4540082"/>
          </a:xfrm>
        </p:grpSpPr>
        <p:pic>
          <p:nvPicPr>
            <p:cNvPr id="13" name="Picture 12" descr="A cartoon of a child and child holding a book&#10;&#10;Description automatically generated">
              <a:extLst>
                <a:ext uri="{FF2B5EF4-FFF2-40B4-BE49-F238E27FC236}">
                  <a16:creationId xmlns:a16="http://schemas.microsoft.com/office/drawing/2014/main" id="{E9D35447-EEA4-B294-5E70-BD55B79AA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4" t="31616" r="25707"/>
            <a:stretch/>
          </p:blipFill>
          <p:spPr>
            <a:xfrm>
              <a:off x="892384" y="3499430"/>
              <a:ext cx="6768773" cy="4191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4" name="Picture 2" descr="Push pin ">
              <a:extLst>
                <a:ext uri="{FF2B5EF4-FFF2-40B4-BE49-F238E27FC236}">
                  <a16:creationId xmlns:a16="http://schemas.microsoft.com/office/drawing/2014/main" id="{413102E8-F024-B047-D5F2-6715C0452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1203">
              <a:off x="3860202" y="3150348"/>
              <a:ext cx="698163" cy="69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Freeform 7">
            <a:extLst>
              <a:ext uri="{FF2B5EF4-FFF2-40B4-BE49-F238E27FC236}">
                <a16:creationId xmlns:a16="http://schemas.microsoft.com/office/drawing/2014/main" id="{2A56F164-23C2-9213-819A-B143FD5C119A}"/>
              </a:ext>
            </a:extLst>
          </p:cNvPr>
          <p:cNvSpPr/>
          <p:nvPr/>
        </p:nvSpPr>
        <p:spPr>
          <a:xfrm>
            <a:off x="10929740" y="5790640"/>
            <a:ext cx="836508" cy="731773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3"/>
                </a:lnTo>
                <a:lnTo>
                  <a:pt x="0" y="5817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5D4CB-0D10-E6A9-8FE2-77963BC03586}"/>
              </a:ext>
            </a:extLst>
          </p:cNvPr>
          <p:cNvGrpSpPr/>
          <p:nvPr/>
        </p:nvGrpSpPr>
        <p:grpSpPr>
          <a:xfrm>
            <a:off x="6718973" y="2424306"/>
            <a:ext cx="4478223" cy="2490232"/>
            <a:chOff x="10120938" y="3238502"/>
            <a:chExt cx="6717335" cy="4267199"/>
          </a:xfrm>
        </p:grpSpPr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11DAD5C6-C0DA-48C5-DD54-BB884AD30877}"/>
                </a:ext>
              </a:extLst>
            </p:cNvPr>
            <p:cNvGrpSpPr/>
            <p:nvPr/>
          </p:nvGrpSpPr>
          <p:grpSpPr>
            <a:xfrm rot="5400000">
              <a:off x="11346006" y="2013434"/>
              <a:ext cx="4267199" cy="6717335"/>
              <a:chOff x="211325" y="-6508"/>
              <a:chExt cx="2680984" cy="4220350"/>
            </a:xfrm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F232B610-414F-55AE-C7AD-CBD40F6E65C7}"/>
                  </a:ext>
                </a:extLst>
              </p:cNvPr>
              <p:cNvSpPr/>
              <p:nvPr/>
            </p:nvSpPr>
            <p:spPr>
              <a:xfrm>
                <a:off x="211325" y="-6508"/>
                <a:ext cx="2680984" cy="4220350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4220350">
                    <a:moveTo>
                      <a:pt x="63030" y="3626797"/>
                    </a:moveTo>
                    <a:cubicBezTo>
                      <a:pt x="63030" y="3626797"/>
                      <a:pt x="0" y="3380233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3368598"/>
                      <a:pt x="3230362" y="3564201"/>
                      <a:pt x="3230362" y="3564201"/>
                    </a:cubicBezTo>
                    <a:cubicBezTo>
                      <a:pt x="3213681" y="3779933"/>
                      <a:pt x="3099037" y="3990545"/>
                      <a:pt x="2902167" y="4102169"/>
                    </a:cubicBezTo>
                    <a:cubicBezTo>
                      <a:pt x="2751816" y="4187418"/>
                      <a:pt x="2553785" y="4202516"/>
                      <a:pt x="2021784" y="4191774"/>
                    </a:cubicBezTo>
                    <a:lnTo>
                      <a:pt x="2021765" y="4191774"/>
                    </a:lnTo>
                    <a:cubicBezTo>
                      <a:pt x="645952" y="4186497"/>
                      <a:pt x="384604" y="4220350"/>
                      <a:pt x="254278" y="4111193"/>
                    </a:cubicBezTo>
                    <a:cubicBezTo>
                      <a:pt x="145767" y="4020307"/>
                      <a:pt x="81795" y="3826996"/>
                      <a:pt x="63030" y="3626797"/>
                    </a:cubicBezTo>
                    <a:close/>
                  </a:path>
                </a:pathLst>
              </a:custGeom>
              <a:solidFill>
                <a:srgbClr val="FFF2C9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4172A5-9DEE-1DB5-294A-FCBE786D45B3}"/>
                </a:ext>
              </a:extLst>
            </p:cNvPr>
            <p:cNvSpPr txBox="1"/>
            <p:nvPr/>
          </p:nvSpPr>
          <p:spPr>
            <a:xfrm>
              <a:off x="10724913" y="4753057"/>
              <a:ext cx="5509383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spc="56" dirty="0"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9" name="Picture 15">
            <a:extLst>
              <a:ext uri="{FF2B5EF4-FFF2-40B4-BE49-F238E27FC236}">
                <a16:creationId xmlns:a16="http://schemas.microsoft.com/office/drawing/2014/main" id="{EC460D17-EB90-2B9C-5E02-4B8499240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68358" y="1623129"/>
            <a:ext cx="1565748" cy="17019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0D93B3B-D3B0-7721-5425-3174DA6874ED}"/>
              </a:ext>
            </a:extLst>
          </p:cNvPr>
          <p:cNvGrpSpPr/>
          <p:nvPr/>
        </p:nvGrpSpPr>
        <p:grpSpPr>
          <a:xfrm>
            <a:off x="657892" y="4438703"/>
            <a:ext cx="5791477" cy="2265698"/>
            <a:chOff x="606342" y="4928021"/>
            <a:chExt cx="8687215" cy="46562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048BEE-8944-5C45-10E5-5C5ECB3F2E19}"/>
                </a:ext>
              </a:extLst>
            </p:cNvPr>
            <p:cNvGrpSpPr/>
            <p:nvPr/>
          </p:nvGrpSpPr>
          <p:grpSpPr>
            <a:xfrm>
              <a:off x="606342" y="5556453"/>
              <a:ext cx="8521207" cy="4027828"/>
              <a:chOff x="1028700" y="5338044"/>
              <a:chExt cx="8115300" cy="3920256"/>
            </a:xfrm>
          </p:grpSpPr>
          <p:grpSp>
            <p:nvGrpSpPr>
              <p:cNvPr id="24" name="Group 3">
                <a:extLst>
                  <a:ext uri="{FF2B5EF4-FFF2-40B4-BE49-F238E27FC236}">
                    <a16:creationId xmlns:a16="http://schemas.microsoft.com/office/drawing/2014/main" id="{048F23AB-C33F-C56A-E692-548F654EF065}"/>
                  </a:ext>
                </a:extLst>
              </p:cNvPr>
              <p:cNvGrpSpPr/>
              <p:nvPr/>
            </p:nvGrpSpPr>
            <p:grpSpPr>
              <a:xfrm>
                <a:off x="1028700" y="5483087"/>
                <a:ext cx="7973720" cy="3775213"/>
                <a:chOff x="0" y="0"/>
                <a:chExt cx="10805670" cy="5116019"/>
              </a:xfrm>
            </p:grpSpPr>
            <p:sp>
              <p:nvSpPr>
                <p:cNvPr id="27" name="Freeform 4">
                  <a:extLst>
                    <a:ext uri="{FF2B5EF4-FFF2-40B4-BE49-F238E27FC236}">
                      <a16:creationId xmlns:a16="http://schemas.microsoft.com/office/drawing/2014/main" id="{EB32A502-F898-4C83-7B89-99890FD9FAC9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09882" cy="5116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1601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10440"/>
                        <a:pt x="10800735" y="4353435"/>
                      </a:cubicBezTo>
                      <a:cubicBezTo>
                        <a:pt x="10800735" y="4567594"/>
                        <a:pt x="10809883" y="4866773"/>
                        <a:pt x="10809883" y="4866773"/>
                      </a:cubicBezTo>
                      <a:cubicBezTo>
                        <a:pt x="10809883" y="4995442"/>
                        <a:pt x="10805713" y="5116019"/>
                        <a:pt x="10552875" y="5107885"/>
                      </a:cubicBezTo>
                      <a:cubicBezTo>
                        <a:pt x="10552875" y="5107885"/>
                        <a:pt x="10176403" y="5087586"/>
                        <a:pt x="9081481" y="5095185"/>
                      </a:cubicBezTo>
                      <a:cubicBezTo>
                        <a:pt x="2545013" y="5103319"/>
                        <a:pt x="304023" y="5116019"/>
                        <a:pt x="304023" y="5116019"/>
                      </a:cubicBezTo>
                      <a:cubicBezTo>
                        <a:pt x="132548" y="5116019"/>
                        <a:pt x="4213" y="5014950"/>
                        <a:pt x="8532" y="4812403"/>
                      </a:cubicBezTo>
                      <a:cubicBezTo>
                        <a:pt x="8532" y="4812403"/>
                        <a:pt x="9630" y="4313862"/>
                        <a:pt x="4815" y="1388604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25" name="Group 7">
                <a:extLst>
                  <a:ext uri="{FF2B5EF4-FFF2-40B4-BE49-F238E27FC236}">
                    <a16:creationId xmlns:a16="http://schemas.microsoft.com/office/drawing/2014/main" id="{4B481C2A-89BE-BE78-06A7-509F6EC752E9}"/>
                  </a:ext>
                </a:extLst>
              </p:cNvPr>
              <p:cNvGrpSpPr/>
              <p:nvPr/>
            </p:nvGrpSpPr>
            <p:grpSpPr>
              <a:xfrm>
                <a:off x="1178371" y="5338044"/>
                <a:ext cx="7965629" cy="3758427"/>
                <a:chOff x="0" y="0"/>
                <a:chExt cx="10821129" cy="5105739"/>
              </a:xfrm>
            </p:grpSpPr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08C3D198-163F-816E-BEBE-B13FCC6B6B91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25342" cy="510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01F5A5-9D22-7E20-AA06-81ECD5118DC8}"/>
                </a:ext>
              </a:extLst>
            </p:cNvPr>
            <p:cNvSpPr txBox="1"/>
            <p:nvPr/>
          </p:nvSpPr>
          <p:spPr>
            <a:xfrm>
              <a:off x="1030320" y="5705476"/>
              <a:ext cx="7827148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Mỗi an-bum là một ý tưởng thú vị, chứa đựng tình yêu của các em với quê hương, đất nước mình.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A1E5A900-7ED9-D239-76C2-D7F2E5A58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46702" y="4928021"/>
              <a:ext cx="646855" cy="105959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669887-80A9-9E11-C443-1911A4953A19}"/>
              </a:ext>
            </a:extLst>
          </p:cNvPr>
          <p:cNvGrpSpPr/>
          <p:nvPr/>
        </p:nvGrpSpPr>
        <p:grpSpPr>
          <a:xfrm>
            <a:off x="660064" y="1636287"/>
            <a:ext cx="5834761" cy="2802416"/>
            <a:chOff x="609600" y="270875"/>
            <a:chExt cx="8752141" cy="472796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6026DD-43CE-88C4-5084-DE9223A52A4F}"/>
                </a:ext>
              </a:extLst>
            </p:cNvPr>
            <p:cNvGrpSpPr/>
            <p:nvPr/>
          </p:nvGrpSpPr>
          <p:grpSpPr>
            <a:xfrm>
              <a:off x="609600" y="616665"/>
              <a:ext cx="8504077" cy="4382171"/>
              <a:chOff x="1028700" y="1038225"/>
              <a:chExt cx="8115300" cy="3920256"/>
            </a:xfrm>
          </p:grpSpPr>
          <p:grpSp>
            <p:nvGrpSpPr>
              <p:cNvPr id="32" name="Group 5">
                <a:extLst>
                  <a:ext uri="{FF2B5EF4-FFF2-40B4-BE49-F238E27FC236}">
                    <a16:creationId xmlns:a16="http://schemas.microsoft.com/office/drawing/2014/main" id="{9EE0D47E-763B-387C-C426-BB721FDFA622}"/>
                  </a:ext>
                </a:extLst>
              </p:cNvPr>
              <p:cNvGrpSpPr/>
              <p:nvPr/>
            </p:nvGrpSpPr>
            <p:grpSpPr>
              <a:xfrm>
                <a:off x="1028700" y="1168764"/>
                <a:ext cx="7973720" cy="3789717"/>
                <a:chOff x="0" y="0"/>
                <a:chExt cx="10805670" cy="5135675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id="{EA4F2B50-E0F6-D1A9-1D17-DFB48773E846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09882" cy="51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35675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26703"/>
                        <a:pt x="10800735" y="4373090"/>
                      </a:cubicBezTo>
                      <a:cubicBezTo>
                        <a:pt x="10800735" y="4587249"/>
                        <a:pt x="10809883" y="4886428"/>
                        <a:pt x="10809883" y="4886428"/>
                      </a:cubicBezTo>
                      <a:cubicBezTo>
                        <a:pt x="10809883" y="5015097"/>
                        <a:pt x="10805713" y="5135675"/>
                        <a:pt x="10552875" y="5127541"/>
                      </a:cubicBezTo>
                      <a:cubicBezTo>
                        <a:pt x="10552875" y="5127541"/>
                        <a:pt x="10176403" y="5107242"/>
                        <a:pt x="9081481" y="5114841"/>
                      </a:cubicBezTo>
                      <a:cubicBezTo>
                        <a:pt x="2545013" y="5122975"/>
                        <a:pt x="304023" y="5135675"/>
                        <a:pt x="304023" y="5135675"/>
                      </a:cubicBezTo>
                      <a:cubicBezTo>
                        <a:pt x="132548" y="5135675"/>
                        <a:pt x="4213" y="5034605"/>
                        <a:pt x="8532" y="4832059"/>
                      </a:cubicBezTo>
                      <a:cubicBezTo>
                        <a:pt x="8532" y="4832059"/>
                        <a:pt x="9630" y="4333517"/>
                        <a:pt x="4815" y="1391373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33" name="Group 9">
                <a:extLst>
                  <a:ext uri="{FF2B5EF4-FFF2-40B4-BE49-F238E27FC236}">
                    <a16:creationId xmlns:a16="http://schemas.microsoft.com/office/drawing/2014/main" id="{9028093B-4F29-C242-5E9B-D7EEE1B0F1DB}"/>
                  </a:ext>
                </a:extLst>
              </p:cNvPr>
              <p:cNvGrpSpPr/>
              <p:nvPr/>
            </p:nvGrpSpPr>
            <p:grpSpPr>
              <a:xfrm>
                <a:off x="1178371" y="1038225"/>
                <a:ext cx="7965629" cy="3758427"/>
                <a:chOff x="0" y="0"/>
                <a:chExt cx="10821129" cy="5105739"/>
              </a:xfrm>
            </p:grpSpPr>
            <p:sp>
              <p:nvSpPr>
                <p:cNvPr id="34" name="Freeform 10">
                  <a:extLst>
                    <a:ext uri="{FF2B5EF4-FFF2-40B4-BE49-F238E27FC236}">
                      <a16:creationId xmlns:a16="http://schemas.microsoft.com/office/drawing/2014/main" id="{B4598CCA-E5F2-04FA-A29E-68BE9141C955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25342" cy="510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9C4D22-57C6-60F5-47BF-C82B21756D69}"/>
                </a:ext>
              </a:extLst>
            </p:cNvPr>
            <p:cNvSpPr txBox="1"/>
            <p:nvPr/>
          </p:nvSpPr>
          <p:spPr>
            <a:xfrm>
              <a:off x="874075" y="762586"/>
              <a:ext cx="7827150" cy="3352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Cô khen ngợi các em đã có những ý tưởng sáng tạo, sự khéo léo để làm nên an-bum </a:t>
              </a:r>
              <a:r>
                <a:rPr lang="vi-VN" sz="24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Cảnh quan thiên nhiên quê hương</a:t>
              </a:r>
              <a:r>
                <a:rPr lang="vi-VN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DE0D1981-BAB4-82B2-BD58-FD6A4EF9A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714886" y="270875"/>
              <a:ext cx="646855" cy="869853"/>
            </a:xfrm>
            <a:prstGeom prst="rect">
              <a:avLst/>
            </a:prstGeom>
          </p:spPr>
        </p:pic>
      </p:grpSp>
      <p:sp>
        <p:nvSpPr>
          <p:cNvPr id="36" name="Freeform 12">
            <a:extLst>
              <a:ext uri="{FF2B5EF4-FFF2-40B4-BE49-F238E27FC236}">
                <a16:creationId xmlns:a16="http://schemas.microsoft.com/office/drawing/2014/main" id="{5D444A57-E6EF-A454-BDCE-A2A67173364A}"/>
              </a:ext>
            </a:extLst>
          </p:cNvPr>
          <p:cNvSpPr/>
          <p:nvPr/>
        </p:nvSpPr>
        <p:spPr>
          <a:xfrm>
            <a:off x="56637" y="7582261"/>
            <a:ext cx="540445" cy="530165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4" y="0"/>
                </a:lnTo>
                <a:lnTo>
                  <a:pt x="691994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7D39BD97-EAA0-2562-AFFE-FD659CA3D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11375" y="4108725"/>
            <a:ext cx="3093417" cy="27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2129DF3A-05EA-E37A-9641-A1A2AB93F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655DB-3B82-A512-D713-7A9CAFCA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23" y="915286"/>
            <a:ext cx="6358270" cy="6358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990B1-21B0-9A45-3C63-E46DEDDB5EF3}"/>
              </a:ext>
            </a:extLst>
          </p:cNvPr>
          <p:cNvSpPr txBox="1"/>
          <p:nvPr/>
        </p:nvSpPr>
        <p:spPr>
          <a:xfrm>
            <a:off x="269357" y="1756954"/>
            <a:ext cx="11653284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Tham gia trò chơi Giải ô chữ về chủ đề </a:t>
            </a:r>
            <a:r>
              <a:rPr lang="vi-VN" sz="2400" i="1" dirty="0">
                <a:latin typeface="UTM Avo" panose="02040603050506020204" pitchFamily="18"/>
              </a:rPr>
              <a:t>Cảnh quan thiên nhiên quê hương. </a:t>
            </a:r>
            <a:endParaRPr lang="en-US" sz="2400" i="1" dirty="0">
              <a:latin typeface="UTM Avo" panose="02040603050506020204" pitchFamily="18"/>
            </a:endParaRP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Chia sẻ những điều em học được qua trò chơi.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AB40066-3CC9-8D8E-C0D7-D9738EB09BD1}"/>
              </a:ext>
            </a:extLst>
          </p:cNvPr>
          <p:cNvSpPr txBox="1"/>
          <p:nvPr/>
        </p:nvSpPr>
        <p:spPr>
          <a:xfrm>
            <a:off x="723717" y="1085988"/>
            <a:ext cx="10744565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Giải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ô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endParaRPr lang="vi-VN" sz="28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3D2249FF-C3CD-5118-0828-68EF1F365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115811"/>
            <a:ext cx="2164210" cy="17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D950C03-C473-873B-EE1E-8E2D18A8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5B3B2B-2D9E-F9B4-5FC7-743A43F1EF97}"/>
              </a:ext>
            </a:extLst>
          </p:cNvPr>
          <p:cNvGrpSpPr/>
          <p:nvPr/>
        </p:nvGrpSpPr>
        <p:grpSpPr>
          <a:xfrm>
            <a:off x="458079" y="1679577"/>
            <a:ext cx="11453737" cy="1854125"/>
            <a:chOff x="-445083" y="2294838"/>
            <a:chExt cx="17180606" cy="27811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20B734-7E1D-7AEE-5414-88FDB2956AFC}"/>
                </a:ext>
              </a:extLst>
            </p:cNvPr>
            <p:cNvSpPr txBox="1"/>
            <p:nvPr/>
          </p:nvSpPr>
          <p:spPr>
            <a:xfrm>
              <a:off x="1035827" y="2294838"/>
              <a:ext cx="15699696" cy="2781188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vụ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giới thiệu với người thân cuốn an-bum </a:t>
              </a:r>
              <a:r>
                <a:rPr lang="vi-VN" sz="2400" b="1" i="1" dirty="0">
                  <a:latin typeface="UTM Avo" panose="02040603050506020204" pitchFamily="18"/>
                  <a:cs typeface="Arial" panose="020B0604020202020204" pitchFamily="34" charset="0"/>
                </a:rPr>
                <a:t>Cảnh quan thiên nhiên quê hương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đã làm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dựa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theo các gợi ý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endParaRPr lang="vi-VN" sz="2400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C222E669-D062-BE62-035D-D4F6D5326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445083" y="3109540"/>
              <a:ext cx="1255982" cy="1411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870CDE-67B9-543C-6FBD-2F52D3F45B5E}"/>
              </a:ext>
            </a:extLst>
          </p:cNvPr>
          <p:cNvGrpSpPr/>
          <p:nvPr/>
        </p:nvGrpSpPr>
        <p:grpSpPr>
          <a:xfrm>
            <a:off x="1863596" y="3533787"/>
            <a:ext cx="8737600" cy="652910"/>
            <a:chOff x="3029863" y="1823688"/>
            <a:chExt cx="12362538" cy="126241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E1FEF3-B5BB-4F48-D745-52ED476E7578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71EC2D-E456-F8B8-33EF-967B9C76611D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CA8EB3-CA8A-5D26-55DA-001A86824B0D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6BBE38-E34E-6DAE-9A6A-3428A8609ADC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D687A1A-1534-93F6-7C69-D784D2DEBC94}"/>
              </a:ext>
            </a:extLst>
          </p:cNvPr>
          <p:cNvSpPr/>
          <p:nvPr/>
        </p:nvSpPr>
        <p:spPr>
          <a:xfrm>
            <a:off x="544646" y="4186867"/>
            <a:ext cx="3483099" cy="248768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Tên những cảnh quan thiên nhiên có trong an-bum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49BA47-E55C-9BCD-EC54-0F91E2B44475}"/>
              </a:ext>
            </a:extLst>
          </p:cNvPr>
          <p:cNvSpPr/>
          <p:nvPr/>
        </p:nvSpPr>
        <p:spPr>
          <a:xfrm>
            <a:off x="4440502" y="4186696"/>
            <a:ext cx="3483099" cy="24726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Vẻ đẹp của mỗi cảnh quan thiên nhiên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2E8DA-6B12-94D9-102E-AEE7D2A9FB3A}"/>
              </a:ext>
            </a:extLst>
          </p:cNvPr>
          <p:cNvSpPr/>
          <p:nvPr/>
        </p:nvSpPr>
        <p:spPr>
          <a:xfrm>
            <a:off x="8336358" y="4186101"/>
            <a:ext cx="3583788" cy="245564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em có thể làm để giữ gìn, bảo vệ cảnh quan thiên nhiên</a:t>
            </a:r>
          </a:p>
        </p:txBody>
      </p:sp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019685C2-1779-E709-C185-E5C15D16BBC7}"/>
              </a:ext>
            </a:extLst>
          </p:cNvPr>
          <p:cNvSpPr/>
          <p:nvPr/>
        </p:nvSpPr>
        <p:spPr>
          <a:xfrm>
            <a:off x="11325223" y="846919"/>
            <a:ext cx="711200" cy="850683"/>
          </a:xfrm>
          <a:custGeom>
            <a:avLst/>
            <a:gdLst/>
            <a:ahLst/>
            <a:cxnLst/>
            <a:rect l="l" t="t" r="r" b="b"/>
            <a:pathLst>
              <a:path w="2971454" h="3938071">
                <a:moveTo>
                  <a:pt x="0" y="0"/>
                </a:moveTo>
                <a:lnTo>
                  <a:pt x="2971454" y="0"/>
                </a:lnTo>
                <a:lnTo>
                  <a:pt x="2971454" y="3938071"/>
                </a:lnTo>
                <a:lnTo>
                  <a:pt x="0" y="3938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3D8863D3-588B-B1F2-F7B5-D6538ECFBE87}"/>
              </a:ext>
            </a:extLst>
          </p:cNvPr>
          <p:cNvSpPr/>
          <p:nvPr/>
        </p:nvSpPr>
        <p:spPr>
          <a:xfrm>
            <a:off x="87861" y="958578"/>
            <a:ext cx="711200" cy="609600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30D84086-9EA1-722E-9254-EDF50FC90D20}"/>
              </a:ext>
            </a:extLst>
          </p:cNvPr>
          <p:cNvSpPr/>
          <p:nvPr/>
        </p:nvSpPr>
        <p:spPr>
          <a:xfrm>
            <a:off x="11484964" y="6011081"/>
            <a:ext cx="551459" cy="746125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4"/>
                </a:lnTo>
                <a:lnTo>
                  <a:pt x="0" y="561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2A0AA0-B932-87BA-F746-F5B4C3BC9438}"/>
              </a:ext>
            </a:extLst>
          </p:cNvPr>
          <p:cNvGrpSpPr/>
          <p:nvPr/>
        </p:nvGrpSpPr>
        <p:grpSpPr>
          <a:xfrm>
            <a:off x="5617068" y="958578"/>
            <a:ext cx="5433764" cy="2357948"/>
            <a:chOff x="7441747" y="648775"/>
            <a:chExt cx="8150646" cy="35369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4515DB-D80D-4B4A-74E2-166FCF7505BA}"/>
                </a:ext>
              </a:extLst>
            </p:cNvPr>
            <p:cNvSpPr/>
            <p:nvPr/>
          </p:nvSpPr>
          <p:spPr>
            <a:xfrm>
              <a:off x="7441747" y="1026329"/>
              <a:ext cx="8150646" cy="3159368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học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D03BB880-318C-25CF-388E-7B0259A2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23309" y="648775"/>
              <a:ext cx="3587522" cy="7551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25E71-A78D-DB28-3C74-BB3EFFAFBBA9}"/>
              </a:ext>
            </a:extLst>
          </p:cNvPr>
          <p:cNvGrpSpPr/>
          <p:nvPr/>
        </p:nvGrpSpPr>
        <p:grpSpPr>
          <a:xfrm>
            <a:off x="875023" y="1100626"/>
            <a:ext cx="4152689" cy="4315441"/>
            <a:chOff x="594846" y="1891431"/>
            <a:chExt cx="6229033" cy="6473161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483DCBAD-688F-EA1E-EC3A-493944313687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3FEC5ED9-198E-4C16-5427-EFC00634CE20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BACC6">
                  <a:lumMod val="20000"/>
                  <a:lumOff val="80000"/>
                </a:srgbClr>
              </a:solidFill>
            </p:spPr>
            <p:txBody>
              <a:bodyPr/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F5E59B2B-00D9-E774-62C0-C51FB24A78F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17A1172-42A3-A425-48C6-DB299369E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71E0EF-D782-D7B7-3C03-D981AF3C77B0}"/>
                </a:ext>
              </a:extLst>
            </p:cNvPr>
            <p:cNvSpPr txBox="1"/>
            <p:nvPr/>
          </p:nvSpPr>
          <p:spPr>
            <a:xfrm>
              <a:off x="984586" y="4035730"/>
              <a:ext cx="5363475" cy="246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8A4847-F794-6B4B-6F4A-0E7A59BB7D99}"/>
              </a:ext>
            </a:extLst>
          </p:cNvPr>
          <p:cNvGrpSpPr/>
          <p:nvPr/>
        </p:nvGrpSpPr>
        <p:grpSpPr>
          <a:xfrm>
            <a:off x="5617068" y="3786281"/>
            <a:ext cx="5433764" cy="2694092"/>
            <a:chOff x="7426508" y="733908"/>
            <a:chExt cx="8150646" cy="404113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53AF47-550F-9BFD-D238-A717EA39A34A}"/>
                </a:ext>
              </a:extLst>
            </p:cNvPr>
            <p:cNvSpPr/>
            <p:nvPr/>
          </p:nvSpPr>
          <p:spPr>
            <a:xfrm>
              <a:off x="7426508" y="1111462"/>
              <a:ext cx="8150646" cy="3663584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 bị nội dung trong tiết </a:t>
              </a:r>
              <a:r>
                <a:rPr kumimoji="0" lang="vi-VN" sz="2800" b="1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Sinh hoạt lớp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658BF5D9-D125-C03B-D5FB-4365AFE54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08069" y="733908"/>
              <a:ext cx="3587522" cy="755108"/>
            </a:xfrm>
            <a:prstGeom prst="rect">
              <a:avLst/>
            </a:prstGeom>
          </p:spPr>
        </p:pic>
      </p:grpSp>
      <p:pic>
        <p:nvPicPr>
          <p:cNvPr id="33" name="Picture 15">
            <a:extLst>
              <a:ext uri="{FF2B5EF4-FFF2-40B4-BE49-F238E27FC236}">
                <a16:creationId xmlns:a16="http://schemas.microsoft.com/office/drawing/2014/main" id="{F47BD45B-1D2F-4625-A0D3-4735A7719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0207" y="4650976"/>
            <a:ext cx="3232529" cy="22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9CFD285-E11E-5D05-6062-8A9EE142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Group Facebook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link: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hành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học</a:t>
            </a:r>
            <a:endParaRPr kumimoji="0" sz="1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400" cy="2684400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itting on a stage&#10;&#10;Description automatically generated">
            <a:extLst>
              <a:ext uri="{FF2B5EF4-FFF2-40B4-BE49-F238E27FC236}">
                <a16:creationId xmlns:a16="http://schemas.microsoft.com/office/drawing/2014/main" id="{25A1BFB6-DAEB-FF58-8DCB-18324D0BA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33363" r="8907" b="2995"/>
          <a:stretch/>
        </p:blipFill>
        <p:spPr>
          <a:xfrm>
            <a:off x="2629274" y="3379684"/>
            <a:ext cx="7543046" cy="3374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58F74-2EF0-D2CA-C369-98BE38D36E0A}"/>
              </a:ext>
            </a:extLst>
          </p:cNvPr>
          <p:cNvSpPr txBox="1"/>
          <p:nvPr/>
        </p:nvSpPr>
        <p:spPr>
          <a:xfrm>
            <a:off x="883199" y="2003353"/>
            <a:ext cx="11035197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Đại diện các lớp giới thiệu về cảnh quan thiên nhiên quê hương.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Chia sẻ cảm xúc về phần giới thiệu của các lớp.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C055E-DAD4-4E3F-F8BE-76D7F96CF4F6}"/>
              </a:ext>
            </a:extLst>
          </p:cNvPr>
          <p:cNvSpPr txBox="1"/>
          <p:nvPr/>
        </p:nvSpPr>
        <p:spPr>
          <a:xfrm>
            <a:off x="578399" y="1612505"/>
            <a:ext cx="7376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/>
              </a:rPr>
              <a:t>Giới thiệu cảnh quan thiên nhiên quê hương</a:t>
            </a:r>
            <a:endParaRPr lang="en-VN" sz="2400" b="1" i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79ED9B3-093F-2860-FFD1-FA82FA53A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640B63-1A22-EA32-E4D5-C49616B7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3247" y="2819400"/>
            <a:ext cx="9431577" cy="3860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225662-EADA-74C3-C99A-1616A02D9BC8}"/>
              </a:ext>
            </a:extLst>
          </p:cNvPr>
          <p:cNvGrpSpPr/>
          <p:nvPr/>
        </p:nvGrpSpPr>
        <p:grpSpPr>
          <a:xfrm>
            <a:off x="3393525" y="2550032"/>
            <a:ext cx="4851019" cy="800849"/>
            <a:chOff x="5225545" y="1803094"/>
            <a:chExt cx="7276528" cy="1201273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47DFE2D6-F9B2-18DD-AA78-6F765F5BC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803094"/>
              <a:ext cx="6951411" cy="12012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FED632-9347-62B8-7EC6-92A137FAB2FE}"/>
                </a:ext>
              </a:extLst>
            </p:cNvPr>
            <p:cNvSpPr txBox="1"/>
            <p:nvPr/>
          </p:nvSpPr>
          <p:spPr>
            <a:xfrm>
              <a:off x="5225545" y="2011315"/>
              <a:ext cx="72765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E41A6E4-6DC1-3F55-0D5F-8618857CC551}"/>
              </a:ext>
            </a:extLst>
          </p:cNvPr>
          <p:cNvSpPr txBox="1"/>
          <p:nvPr/>
        </p:nvSpPr>
        <p:spPr>
          <a:xfrm>
            <a:off x="2232597" y="3503511"/>
            <a:ext cx="7172873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sẽ sáng tạo 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n-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bum 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 quan thiên nhiên quê hương</a:t>
            </a:r>
            <a:r>
              <a:rPr lang="vi-VN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theo ý tưởng riêng của nhóm mình dựa vào các bước hướng dẫn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dưới đây:</a:t>
            </a:r>
            <a:endParaRPr lang="en-US" sz="2400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C3E15B-0376-BC1B-7392-F6EE2C2754FC}"/>
              </a:ext>
            </a:extLst>
          </p:cNvPr>
          <p:cNvSpPr/>
          <p:nvPr/>
        </p:nvSpPr>
        <p:spPr>
          <a:xfrm>
            <a:off x="9637531" y="2339110"/>
            <a:ext cx="1031448" cy="1222692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33381CE-4C3A-B6B9-B33F-13C66040FD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628159"/>
            <a:ext cx="2973122" cy="2229841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9D39EE8F-B0AC-D6A8-2696-B0AF95422313}"/>
              </a:ext>
            </a:extLst>
          </p:cNvPr>
          <p:cNvSpPr/>
          <p:nvPr/>
        </p:nvSpPr>
        <p:spPr>
          <a:xfrm>
            <a:off x="715264" y="2325843"/>
            <a:ext cx="1066800" cy="1222692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5" y="0"/>
                </a:lnTo>
                <a:lnTo>
                  <a:pt x="691995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8C675C9-C421-1C31-5B9A-30E6B466B57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3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Sáng tạo a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n-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bum </a:t>
            </a:r>
            <a:r>
              <a:rPr lang="vi-VN" sz="2400" b="1" i="1" dirty="0">
                <a:latin typeface="UTM Avo" panose="02040603050506020204" pitchFamily="18"/>
                <a:cs typeface="Arial" panose="020B0604020202020204" pitchFamily="34" charset="0"/>
              </a:rPr>
              <a:t>Cảnh quan thiên nhiên quê hương</a:t>
            </a:r>
          </a:p>
        </p:txBody>
      </p:sp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67F01CA-6DB8-C475-4447-FFEE2EEA757E}"/>
              </a:ext>
            </a:extLst>
          </p:cNvPr>
          <p:cNvSpPr/>
          <p:nvPr/>
        </p:nvSpPr>
        <p:spPr>
          <a:xfrm>
            <a:off x="11557289" y="1401414"/>
            <a:ext cx="634711" cy="847029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5" y="0"/>
                </a:lnTo>
                <a:lnTo>
                  <a:pt x="691995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849DEE1-EB38-B44E-6CAA-41B6DB9FC77C}"/>
              </a:ext>
            </a:extLst>
          </p:cNvPr>
          <p:cNvSpPr/>
          <p:nvPr/>
        </p:nvSpPr>
        <p:spPr>
          <a:xfrm>
            <a:off x="11546403" y="7568779"/>
            <a:ext cx="634711" cy="593029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">
            <a:extLst>
              <a:ext uri="{FF2B5EF4-FFF2-40B4-BE49-F238E27FC236}">
                <a16:creationId xmlns:a16="http://schemas.microsoft.com/office/drawing/2014/main" id="{7F9E0EF4-6D40-5759-AC5C-20C6EF54C223}"/>
              </a:ext>
            </a:extLst>
          </p:cNvPr>
          <p:cNvSpPr/>
          <p:nvPr/>
        </p:nvSpPr>
        <p:spPr>
          <a:xfrm>
            <a:off x="6096000" y="2248443"/>
            <a:ext cx="5328162" cy="1282324"/>
          </a:xfrm>
          <a:prstGeom prst="wedgeRoundRectCallout">
            <a:avLst>
              <a:gd name="adj1" fmla="val -58706"/>
              <a:gd name="adj2" fmla="val 4842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Thảo luận và thống nhất ý tưởng sáng tạo album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2">
            <a:extLst>
              <a:ext uri="{FF2B5EF4-FFF2-40B4-BE49-F238E27FC236}">
                <a16:creationId xmlns:a16="http://schemas.microsoft.com/office/drawing/2014/main" id="{225FF453-2809-5EAD-FE96-2CEF91CF95B8}"/>
              </a:ext>
            </a:extLst>
          </p:cNvPr>
          <p:cNvSpPr/>
          <p:nvPr/>
        </p:nvSpPr>
        <p:spPr>
          <a:xfrm>
            <a:off x="6096000" y="3685625"/>
            <a:ext cx="5328161" cy="1995064"/>
          </a:xfrm>
          <a:prstGeom prst="wedgeRoundRectCallout">
            <a:avLst>
              <a:gd name="adj1" fmla="val -58739"/>
              <a:gd name="adj2" fmla="val -42841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Tập hợp tranh ảnh, bài thơ, bài viết về cảnh quan thiên nhiên của các thành viên trong nhóm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3">
            <a:extLst>
              <a:ext uri="{FF2B5EF4-FFF2-40B4-BE49-F238E27FC236}">
                <a16:creationId xmlns:a16="http://schemas.microsoft.com/office/drawing/2014/main" id="{A6297C94-F3BA-3D78-7B2D-71742287CF4B}"/>
              </a:ext>
            </a:extLst>
          </p:cNvPr>
          <p:cNvSpPr/>
          <p:nvPr/>
        </p:nvSpPr>
        <p:spPr>
          <a:xfrm>
            <a:off x="6096000" y="5835547"/>
            <a:ext cx="5328162" cy="616225"/>
          </a:xfrm>
          <a:prstGeom prst="wedgeRoundRectCallout">
            <a:avLst>
              <a:gd name="adj1" fmla="val -58310"/>
              <a:gd name="adj2" fmla="val -45807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Viết tên an-bum và trang trí bìa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DC0D1B7D-BEF5-25FF-20D2-E73356E222D1}"/>
              </a:ext>
            </a:extLst>
          </p:cNvPr>
          <p:cNvSpPr/>
          <p:nvPr/>
        </p:nvSpPr>
        <p:spPr>
          <a:xfrm>
            <a:off x="21773" y="1687047"/>
            <a:ext cx="634711" cy="639038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7" y="0"/>
                </a:lnTo>
                <a:lnTo>
                  <a:pt x="442427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C6EAA-C006-C6FE-253E-A94F687E8065}"/>
              </a:ext>
            </a:extLst>
          </p:cNvPr>
          <p:cNvGrpSpPr/>
          <p:nvPr/>
        </p:nvGrpSpPr>
        <p:grpSpPr>
          <a:xfrm>
            <a:off x="1103084" y="1614948"/>
            <a:ext cx="4246086" cy="1673942"/>
            <a:chOff x="-660939" y="1616692"/>
            <a:chExt cx="6369129" cy="2510913"/>
          </a:xfrm>
        </p:grpSpPr>
        <p:sp>
          <p:nvSpPr>
            <p:cNvPr id="18" name="Line Callout 1 (Border and Accent Bar) 3">
              <a:extLst>
                <a:ext uri="{FF2B5EF4-FFF2-40B4-BE49-F238E27FC236}">
                  <a16:creationId xmlns:a16="http://schemas.microsoft.com/office/drawing/2014/main" id="{7CC98E80-73CA-9A7A-3509-FDE6B64CDA22}"/>
                </a:ext>
              </a:extLst>
            </p:cNvPr>
            <p:cNvSpPr/>
            <p:nvPr/>
          </p:nvSpPr>
          <p:spPr>
            <a:xfrm>
              <a:off x="-660939" y="2204119"/>
              <a:ext cx="6369129" cy="1923486"/>
            </a:xfrm>
            <a:prstGeom prst="roundRect">
              <a:avLst/>
            </a:prstGeom>
            <a:solidFill>
              <a:srgbClr val="FFF2C9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an-bum</a:t>
              </a:r>
              <a:endParaRPr lang="en-US" sz="24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3716B08-CFA3-C300-B794-5EBCD4139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04525" y="1616692"/>
              <a:ext cx="838200" cy="861700"/>
            </a:xfrm>
            <a:prstGeom prst="rect">
              <a:avLst/>
            </a:prstGeom>
          </p:spPr>
        </p:pic>
      </p:grpSp>
      <p:pic>
        <p:nvPicPr>
          <p:cNvPr id="20" name="Picture 19" descr="A close-up of a book&#10;&#10;Description automatically generated">
            <a:extLst>
              <a:ext uri="{FF2B5EF4-FFF2-40B4-BE49-F238E27FC236}">
                <a16:creationId xmlns:a16="http://schemas.microsoft.com/office/drawing/2014/main" id="{27ADF9E1-E342-E799-ACCD-56BDAB28C8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1" t="24553" r="7310" b="2100"/>
          <a:stretch/>
        </p:blipFill>
        <p:spPr>
          <a:xfrm>
            <a:off x="1829447" y="3429000"/>
            <a:ext cx="2801546" cy="323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9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67F01CA-6DB8-C475-4447-FFEE2EEA757E}"/>
              </a:ext>
            </a:extLst>
          </p:cNvPr>
          <p:cNvSpPr/>
          <p:nvPr/>
        </p:nvSpPr>
        <p:spPr>
          <a:xfrm>
            <a:off x="11557289" y="1401414"/>
            <a:ext cx="634711" cy="847029"/>
          </a:xfrm>
          <a:custGeom>
            <a:avLst/>
            <a:gdLst/>
            <a:ahLst/>
            <a:cxnLst/>
            <a:rect l="l" t="t" r="r" b="b"/>
            <a:pathLst>
              <a:path w="691995" h="851272">
                <a:moveTo>
                  <a:pt x="0" y="0"/>
                </a:moveTo>
                <a:lnTo>
                  <a:pt x="691995" y="0"/>
                </a:lnTo>
                <a:lnTo>
                  <a:pt x="691995" y="851272"/>
                </a:lnTo>
                <a:lnTo>
                  <a:pt x="0" y="85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1038" b="-88100"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849DEE1-EB38-B44E-6CAA-41B6DB9FC77C}"/>
              </a:ext>
            </a:extLst>
          </p:cNvPr>
          <p:cNvSpPr/>
          <p:nvPr/>
        </p:nvSpPr>
        <p:spPr>
          <a:xfrm>
            <a:off x="11546403" y="7568779"/>
            <a:ext cx="634711" cy="593029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8" y="0"/>
                </a:lnTo>
                <a:lnTo>
                  <a:pt x="442428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DC0D1B7D-BEF5-25FF-20D2-E73356E222D1}"/>
              </a:ext>
            </a:extLst>
          </p:cNvPr>
          <p:cNvSpPr/>
          <p:nvPr/>
        </p:nvSpPr>
        <p:spPr>
          <a:xfrm>
            <a:off x="21773" y="1687047"/>
            <a:ext cx="634711" cy="639038"/>
          </a:xfrm>
          <a:custGeom>
            <a:avLst/>
            <a:gdLst/>
            <a:ahLst/>
            <a:cxnLst/>
            <a:rect l="l" t="t" r="r" b="b"/>
            <a:pathLst>
              <a:path w="442428" h="561975">
                <a:moveTo>
                  <a:pt x="0" y="0"/>
                </a:moveTo>
                <a:lnTo>
                  <a:pt x="442427" y="0"/>
                </a:lnTo>
                <a:lnTo>
                  <a:pt x="442427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C6EAA-C006-C6FE-253E-A94F687E8065}"/>
              </a:ext>
            </a:extLst>
          </p:cNvPr>
          <p:cNvGrpSpPr/>
          <p:nvPr/>
        </p:nvGrpSpPr>
        <p:grpSpPr>
          <a:xfrm>
            <a:off x="1103084" y="1614948"/>
            <a:ext cx="4246086" cy="1673942"/>
            <a:chOff x="-660939" y="1616692"/>
            <a:chExt cx="6369129" cy="2510913"/>
          </a:xfrm>
        </p:grpSpPr>
        <p:sp>
          <p:nvSpPr>
            <p:cNvPr id="18" name="Line Callout 1 (Border and Accent Bar) 3">
              <a:extLst>
                <a:ext uri="{FF2B5EF4-FFF2-40B4-BE49-F238E27FC236}">
                  <a16:creationId xmlns:a16="http://schemas.microsoft.com/office/drawing/2014/main" id="{7CC98E80-73CA-9A7A-3509-FDE6B64CDA22}"/>
                </a:ext>
              </a:extLst>
            </p:cNvPr>
            <p:cNvSpPr/>
            <p:nvPr/>
          </p:nvSpPr>
          <p:spPr>
            <a:xfrm>
              <a:off x="-660939" y="2204119"/>
              <a:ext cx="6369129" cy="1923486"/>
            </a:xfrm>
            <a:prstGeom prst="roundRect">
              <a:avLst/>
            </a:prstGeom>
            <a:solidFill>
              <a:srgbClr val="FFF2C9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an-bum</a:t>
              </a:r>
              <a:endParaRPr lang="en-US" sz="24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3716B08-CFA3-C300-B794-5EBCD4139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04525" y="1616692"/>
              <a:ext cx="838200" cy="861700"/>
            </a:xfrm>
            <a:prstGeom prst="rect">
              <a:avLst/>
            </a:prstGeom>
          </p:spPr>
        </p:pic>
      </p:grpSp>
      <p:pic>
        <p:nvPicPr>
          <p:cNvPr id="20" name="Picture 19" descr="A close-up of a book&#10;&#10;Description automatically generated">
            <a:extLst>
              <a:ext uri="{FF2B5EF4-FFF2-40B4-BE49-F238E27FC236}">
                <a16:creationId xmlns:a16="http://schemas.microsoft.com/office/drawing/2014/main" id="{27ADF9E1-E342-E799-ACCD-56BDAB28C8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1" t="24553" r="7310" b="2100"/>
          <a:stretch/>
        </p:blipFill>
        <p:spPr>
          <a:xfrm>
            <a:off x="1829447" y="3429000"/>
            <a:ext cx="2801546" cy="323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0B596F1-981F-E5A8-8DE0-5F7EB9114318}"/>
              </a:ext>
            </a:extLst>
          </p:cNvPr>
          <p:cNvSpPr/>
          <p:nvPr/>
        </p:nvSpPr>
        <p:spPr>
          <a:xfrm>
            <a:off x="6095158" y="2006566"/>
            <a:ext cx="5451245" cy="2106858"/>
          </a:xfrm>
          <a:prstGeom prst="wedgeRoundRectCallout">
            <a:avLst>
              <a:gd name="adj1" fmla="val -60545"/>
              <a:gd name="adj2" fmla="val 46766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Dán tranh ảnh vào các trang trong cuốn an-bum theo ý tưởng cả nhóm đã thống nhất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3">
            <a:extLst>
              <a:ext uri="{FF2B5EF4-FFF2-40B4-BE49-F238E27FC236}">
                <a16:creationId xmlns:a16="http://schemas.microsoft.com/office/drawing/2014/main" id="{710884E7-9AA6-C446-5F19-2B15950FEE50}"/>
              </a:ext>
            </a:extLst>
          </p:cNvPr>
          <p:cNvSpPr/>
          <p:nvPr/>
        </p:nvSpPr>
        <p:spPr>
          <a:xfrm>
            <a:off x="6116930" y="4492991"/>
            <a:ext cx="5440359" cy="1927189"/>
          </a:xfrm>
          <a:prstGeom prst="wedgeRoundRectCallout">
            <a:avLst>
              <a:gd name="adj1" fmla="val -61987"/>
              <a:gd name="adj2" fmla="val -398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Viết chú thích hoặc trang trí thêm cho những trang bên trong thật sinh động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2E6EFF3A-1731-8134-E01F-AF9EC5135594}"/>
              </a:ext>
            </a:extLst>
          </p:cNvPr>
          <p:cNvSpPr/>
          <p:nvPr/>
        </p:nvSpPr>
        <p:spPr>
          <a:xfrm>
            <a:off x="14514" y="7412330"/>
            <a:ext cx="586236" cy="692628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2"/>
                </a:lnTo>
                <a:lnTo>
                  <a:pt x="0" y="58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6" name="AutoShape 24">
            <a:extLst>
              <a:ext uri="{FF2B5EF4-FFF2-40B4-BE49-F238E27FC236}">
                <a16:creationId xmlns:a16="http://schemas.microsoft.com/office/drawing/2014/main" id="{9AA3D237-9E0F-7FF6-DCA2-A94A1DB58CE2}"/>
              </a:ext>
            </a:extLst>
          </p:cNvPr>
          <p:cNvSpPr/>
          <p:nvPr/>
        </p:nvSpPr>
        <p:spPr>
          <a:xfrm>
            <a:off x="-1320800" y="1574966"/>
            <a:ext cx="14833600" cy="96216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36AFE-C485-C1FC-E483-01A5F1651BD0}"/>
              </a:ext>
            </a:extLst>
          </p:cNvPr>
          <p:cNvSpPr txBox="1"/>
          <p:nvPr/>
        </p:nvSpPr>
        <p:spPr>
          <a:xfrm>
            <a:off x="515292" y="1721835"/>
            <a:ext cx="11161416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ảnh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A8A6390B-5855-C12D-4DAA-ACCA3FEF1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76708" y="2056046"/>
            <a:ext cx="1029049" cy="962161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E4AFDC33-CAAA-0E97-39A1-9DFE6A84C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57766" y="1993801"/>
            <a:ext cx="1029049" cy="962161"/>
          </a:xfrm>
          <a:prstGeom prst="rect">
            <a:avLst/>
          </a:prstGeom>
        </p:spPr>
      </p:pic>
      <p:pic>
        <p:nvPicPr>
          <p:cNvPr id="11" name="Picture 2" descr="Tranh phong cảnh quê hương Cao Bằng đẹp nhất - Tranh AmiA">
            <a:extLst>
              <a:ext uri="{FF2B5EF4-FFF2-40B4-BE49-F238E27FC236}">
                <a16:creationId xmlns:a16="http://schemas.microsoft.com/office/drawing/2014/main" id="{37A5B70A-4048-833F-B473-8CAA299F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50" y="4778306"/>
            <a:ext cx="3634735" cy="191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Những cảnh đẹp nổi tiếng của Cao Bằng - tỉnh duy nhất chưa có Covid-19">
            <a:extLst>
              <a:ext uri="{FF2B5EF4-FFF2-40B4-BE49-F238E27FC236}">
                <a16:creationId xmlns:a16="http://schemas.microsoft.com/office/drawing/2014/main" id="{4DEE0B1D-8A1C-E669-737F-4B0347E4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3" y="2792181"/>
            <a:ext cx="3079535" cy="173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Top 16 mẫu Bài viết giới thiệu bức tranh cảnh đẹp quê hương mà em vẽ (hay  nhất)">
            <a:extLst>
              <a:ext uri="{FF2B5EF4-FFF2-40B4-BE49-F238E27FC236}">
                <a16:creationId xmlns:a16="http://schemas.microsoft.com/office/drawing/2014/main" id="{AB2AB900-BA5F-B89B-536A-FC45ED21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32" y="2791597"/>
            <a:ext cx="3079535" cy="1732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Bài 4 - Chọn những bức tranh về cảnh đẹp ở nước ta. Nói những điều mà em  quan sát được từ cảnh đẹp ấy | SGK Tiếng Việt 3">
            <a:extLst>
              <a:ext uri="{FF2B5EF4-FFF2-40B4-BE49-F238E27FC236}">
                <a16:creationId xmlns:a16="http://schemas.microsoft.com/office/drawing/2014/main" id="{EA43DE35-3EC6-335E-604F-5C10D216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25" y="2782996"/>
            <a:ext cx="2640158" cy="176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2" descr="Hướng dẫn vẽ tranh phong cảnh làng quê đơn giản, đẹp nhất">
            <a:extLst>
              <a:ext uri="{FF2B5EF4-FFF2-40B4-BE49-F238E27FC236}">
                <a16:creationId xmlns:a16="http://schemas.microsoft.com/office/drawing/2014/main" id="{F2C6BE6B-F1AD-39C3-C557-6A8CE504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17" y="4778305"/>
            <a:ext cx="3665604" cy="191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36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2FC78F2C-93AD-4D1A-AA80-AEC75331EB33}"/>
              </a:ext>
            </a:extLst>
          </p:cNvPr>
          <p:cNvSpPr/>
          <p:nvPr/>
        </p:nvSpPr>
        <p:spPr>
          <a:xfrm>
            <a:off x="41869" y="1650040"/>
            <a:ext cx="586236" cy="692628"/>
          </a:xfrm>
          <a:custGeom>
            <a:avLst/>
            <a:gdLst/>
            <a:ahLst/>
            <a:cxnLst/>
            <a:rect l="l" t="t" r="r" b="b"/>
            <a:pathLst>
              <a:path w="457990" h="581742">
                <a:moveTo>
                  <a:pt x="0" y="0"/>
                </a:moveTo>
                <a:lnTo>
                  <a:pt x="457990" y="0"/>
                </a:lnTo>
                <a:lnTo>
                  <a:pt x="457990" y="581742"/>
                </a:lnTo>
                <a:lnTo>
                  <a:pt x="0" y="581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804F76-7A02-7B58-CDAF-396238396EDC}"/>
              </a:ext>
            </a:extLst>
          </p:cNvPr>
          <p:cNvGrpSpPr/>
          <p:nvPr/>
        </p:nvGrpSpPr>
        <p:grpSpPr>
          <a:xfrm>
            <a:off x="433755" y="1650040"/>
            <a:ext cx="4216399" cy="4346345"/>
            <a:chOff x="-93593" y="-389479"/>
            <a:chExt cx="6324599" cy="68409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27FD71-B84D-29D5-7B53-34A41567039A}"/>
                </a:ext>
              </a:extLst>
            </p:cNvPr>
            <p:cNvSpPr/>
            <p:nvPr/>
          </p:nvSpPr>
          <p:spPr>
            <a:xfrm>
              <a:off x="-93593" y="8979"/>
              <a:ext cx="6324599" cy="64425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THAM KHẢO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bài thơ về cảnh quan thiên nhiên quê hương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0C17466-031C-36E6-1834-37EF3F4A1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10116" y="-389479"/>
              <a:ext cx="1717179" cy="1676399"/>
            </a:xfrm>
            <a:prstGeom prst="rect">
              <a:avLst/>
            </a:prstGeom>
          </p:spPr>
        </p:pic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395C9FAE-A62C-D366-BA29-B750F7E77407}"/>
              </a:ext>
            </a:extLst>
          </p:cNvPr>
          <p:cNvSpPr/>
          <p:nvPr/>
        </p:nvSpPr>
        <p:spPr>
          <a:xfrm>
            <a:off x="5098144" y="1650040"/>
            <a:ext cx="6660101" cy="507733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A157C-03A6-1BDE-880E-E59DC536B632}"/>
              </a:ext>
            </a:extLst>
          </p:cNvPr>
          <p:cNvSpPr txBox="1"/>
          <p:nvPr/>
        </p:nvSpPr>
        <p:spPr>
          <a:xfrm>
            <a:off x="5533479" y="1623666"/>
            <a:ext cx="5789429" cy="5103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 Ca Côn Sơn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Côn Sơn suối chảy rì rầm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Ta nghe như tiếng đàn cầm bên tai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Côn Sơn có đá rêu phơi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Ta ngồi trên đá như ngồi đệm êm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ghềnh thông mọc như nêm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Tìm nơi bóng mát ta lên ta nằm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rừng có bóng trúc râm</a:t>
            </a:r>
          </a:p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Dưới màu xanh mát ta ngâm thơ nhàn.</a:t>
            </a:r>
          </a:p>
          <a:p>
            <a:pPr algn="r">
              <a:lnSpc>
                <a:spcPct val="150000"/>
              </a:lnSpc>
            </a:pPr>
            <a:r>
              <a:rPr lang="vi-VN" sz="22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(Nguyễn Trãi) </a:t>
            </a:r>
            <a:endParaRPr lang="vi-VN" sz="2200" b="1" i="1" dirty="0">
              <a:solidFill>
                <a:srgbClr val="FF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F62DF66-AB04-5AFB-F33A-9FB3E9F7B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819"/>
          <a:stretch>
            <a:fillRect/>
          </a:stretch>
        </p:blipFill>
        <p:spPr>
          <a:xfrm>
            <a:off x="1969561" y="5158881"/>
            <a:ext cx="1144787" cy="1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721</Words>
  <Application>Microsoft Office PowerPoint</Application>
  <PresentationFormat>Widescreen</PresentationFormat>
  <Paragraphs>70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UTM Avo</vt:lpstr>
      <vt:lpstr>Wingdings</vt:lpstr>
      <vt:lpstr>Courier New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Huy Nguyễn</cp:lastModifiedBy>
  <cp:revision>4</cp:revision>
  <dcterms:created xsi:type="dcterms:W3CDTF">2023-12-07T15:35:32Z</dcterms:created>
  <dcterms:modified xsi:type="dcterms:W3CDTF">2023-12-21T04:49:42Z</dcterms:modified>
</cp:coreProperties>
</file>