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sldIdLst>
    <p:sldId id="272" r:id="rId2"/>
    <p:sldId id="259" r:id="rId3"/>
    <p:sldId id="261" r:id="rId4"/>
    <p:sldId id="263" r:id="rId5"/>
    <p:sldId id="262" r:id="rId6"/>
    <p:sldId id="264" r:id="rId7"/>
    <p:sldId id="265" r:id="rId8"/>
    <p:sldId id="266" r:id="rId9"/>
    <p:sldId id="267" r:id="rId10"/>
    <p:sldId id="268" r:id="rId11"/>
    <p:sldId id="269" r:id="rId12"/>
    <p:sldId id="270" r:id="rId13"/>
    <p:sldId id="271"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82" d="100"/>
          <a:sy n="82" d="100"/>
        </p:scale>
        <p:origin x="11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F4952-9AD1-4A5F-8402-9BC1371DC164}" type="datetimeFigureOut">
              <a:rPr lang="en-US" smtClean="0"/>
              <a:t>28/11/2024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7380E-535C-4C88-B1CD-6242759621D5}" type="slidenum">
              <a:rPr lang="en-US" smtClean="0"/>
              <a:t>‹#›</a:t>
            </a:fld>
            <a:endParaRPr lang="en-US"/>
          </a:p>
        </p:txBody>
      </p:sp>
    </p:spTree>
    <p:extLst>
      <p:ext uri="{BB962C8B-B14F-4D97-AF65-F5344CB8AC3E}">
        <p14:creationId xmlns:p14="http://schemas.microsoft.com/office/powerpoint/2010/main" val="1138316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571164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10644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31.jpeg"/><Relationship Id="rId5" Type="http://schemas.microsoft.com/office/2007/relationships/hdphoto" Target="../media/hdphoto13.wdp"/><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33.jpeg"/><Relationship Id="rId5" Type="http://schemas.microsoft.com/office/2007/relationships/hdphoto" Target="../media/hdphoto14.wdp"/><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microsoft.com/office/2007/relationships/hdphoto" Target="../media/hdphoto15.wdp"/><Relationship Id="rId7" Type="http://schemas.openxmlformats.org/officeDocument/2006/relationships/image" Target="../media/image37.jpe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6.jpeg"/><Relationship Id="rId5" Type="http://schemas.microsoft.com/office/2007/relationships/hdphoto" Target="../media/hdphoto16.wdp"/><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5" Type="http://schemas.microsoft.com/office/2007/relationships/hdphoto" Target="../media/hdphoto6.wdp"/><Relationship Id="rId4" Type="http://schemas.openxmlformats.org/officeDocument/2006/relationships/image" Target="../media/image17.png"/><Relationship Id="rId9" Type="http://schemas.microsoft.com/office/2007/relationships/hdphoto" Target="../media/hdphoto8.wdp"/></Relationships>
</file>

<file path=ppt/slides/_rels/slide6.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2.png"/><Relationship Id="rId5" Type="http://schemas.microsoft.com/office/2007/relationships/hdphoto" Target="../media/hdphoto10.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microsoft.com/office/2007/relationships/hdphoto" Target="../media/hdphoto11.wdp"/><Relationship Id="rId7"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2.png"/><Relationship Id="rId5" Type="http://schemas.microsoft.com/office/2007/relationships/hdphoto" Target="../media/hdphoto9.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9.jpeg"/><Relationship Id="rId5" Type="http://schemas.microsoft.com/office/2007/relationships/hdphoto" Target="../media/hdphoto12.wdp"/><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12" name="Picture 11">
            <a:extLst>
              <a:ext uri="{FF2B5EF4-FFF2-40B4-BE49-F238E27FC236}">
                <a16:creationId xmlns:a16="http://schemas.microsoft.com/office/drawing/2014/main" id="{673D1760-B558-4CD3-A4D7-45E3943F7C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sp>
        <p:nvSpPr>
          <p:cNvPr id="3" name="Rectangle 2"/>
          <p:cNvSpPr/>
          <p:nvPr/>
        </p:nvSpPr>
        <p:spPr>
          <a:xfrm>
            <a:off x="3010487" y="298814"/>
            <a:ext cx="6096000" cy="1384995"/>
          </a:xfrm>
          <a:prstGeom prst="rect">
            <a:avLst/>
          </a:prstGeom>
        </p:spPr>
        <p:txBody>
          <a:bodyPr>
            <a:spAutoFit/>
          </a:bodyPr>
          <a:lstStyle/>
          <a:p>
            <a:pPr algn="ctr">
              <a:spcBef>
                <a:spcPct val="0"/>
              </a:spcBef>
            </a:pPr>
            <a:r>
              <a:rPr lang="en-US" altLang="en-US" sz="2800" b="1" dirty="0" err="1">
                <a:latin typeface="Times New Roman" panose="02020603050405020304" pitchFamily="18" charset="0"/>
                <a:cs typeface="Times New Roman" panose="02020603050405020304" pitchFamily="18" charset="0"/>
              </a:rPr>
              <a:t>Thứ</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năm</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ngày</a:t>
            </a:r>
            <a:r>
              <a:rPr lang="en-US" altLang="en-US" sz="2800" b="1" dirty="0">
                <a:latin typeface="Times New Roman" panose="02020603050405020304" pitchFamily="18" charset="0"/>
                <a:cs typeface="Times New Roman" panose="02020603050405020304" pitchFamily="18" charset="0"/>
              </a:rPr>
              <a:t> </a:t>
            </a:r>
            <a:r>
              <a:rPr lang="en-US" altLang="en-US" sz="2800" b="1" dirty="0" smtClean="0">
                <a:latin typeface="Times New Roman" panose="02020603050405020304" pitchFamily="18" charset="0"/>
                <a:cs typeface="Times New Roman" panose="02020603050405020304" pitchFamily="18" charset="0"/>
              </a:rPr>
              <a:t>28</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tháng</a:t>
            </a:r>
            <a:r>
              <a:rPr lang="en-US" altLang="en-US" sz="2800" b="1" dirty="0">
                <a:latin typeface="Times New Roman" panose="02020603050405020304" pitchFamily="18" charset="0"/>
                <a:cs typeface="Times New Roman" panose="02020603050405020304" pitchFamily="18" charset="0"/>
              </a:rPr>
              <a:t> 11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a:t>
            </a:r>
            <a:r>
              <a:rPr lang="en-US" altLang="en-US" sz="2800" b="1" dirty="0" smtClean="0">
                <a:latin typeface="Times New Roman" panose="02020603050405020304" pitchFamily="18" charset="0"/>
                <a:cs typeface="Times New Roman" panose="02020603050405020304" pitchFamily="18" charset="0"/>
              </a:rPr>
              <a:t>2024</a:t>
            </a:r>
            <a:endParaRPr lang="en-US" altLang="en-US" sz="2800" b="1" dirty="0">
              <a:latin typeface="Times New Roman" panose="02020603050405020304" pitchFamily="18" charset="0"/>
              <a:cs typeface="Times New Roman" panose="02020603050405020304" pitchFamily="18" charset="0"/>
            </a:endParaRPr>
          </a:p>
          <a:p>
            <a:pPr algn="ctr">
              <a:spcBef>
                <a:spcPct val="0"/>
              </a:spcBef>
            </a:pPr>
            <a:r>
              <a:rPr lang="en-US" altLang="en-US" sz="2800" b="1" u="sng" dirty="0" err="1" smtClean="0">
                <a:latin typeface="Times New Roman" panose="02020603050405020304" pitchFamily="18" charset="0"/>
                <a:cs typeface="Times New Roman" panose="02020603050405020304" pitchFamily="18" charset="0"/>
              </a:rPr>
              <a:t>Đạo</a:t>
            </a:r>
            <a:r>
              <a:rPr lang="en-US" altLang="en-US" sz="2800" b="1" u="sng" dirty="0" smtClean="0">
                <a:latin typeface="Times New Roman" panose="02020603050405020304" pitchFamily="18" charset="0"/>
                <a:cs typeface="Times New Roman" panose="02020603050405020304" pitchFamily="18" charset="0"/>
              </a:rPr>
              <a:t> </a:t>
            </a:r>
            <a:r>
              <a:rPr lang="en-US" altLang="en-US" sz="2800" b="1" u="sng" dirty="0" err="1" smtClean="0">
                <a:latin typeface="Times New Roman" panose="02020603050405020304" pitchFamily="18" charset="0"/>
                <a:cs typeface="Times New Roman" panose="02020603050405020304" pitchFamily="18" charset="0"/>
              </a:rPr>
              <a:t>đức</a:t>
            </a:r>
            <a:endParaRPr lang="en-US" altLang="en-US" sz="2800" b="1" u="sng" dirty="0">
              <a:latin typeface="Times New Roman" panose="02020603050405020304" pitchFamily="18" charset="0"/>
              <a:cs typeface="Times New Roman" panose="02020603050405020304" pitchFamily="18" charset="0"/>
            </a:endParaRPr>
          </a:p>
          <a:p>
            <a:pPr algn="ctr">
              <a:spcBef>
                <a:spcPct val="0"/>
              </a:spcBef>
              <a:buNone/>
            </a:pPr>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5: </a:t>
            </a:r>
            <a:r>
              <a:rPr lang="en-US" sz="2800" b="1" dirty="0" err="1" smtClean="0">
                <a:latin typeface="Times New Roman" panose="02020603050405020304" pitchFamily="18" charset="0"/>
                <a:cs typeface="Times New Roman" panose="02020603050405020304" pitchFamily="18" charset="0"/>
              </a:rPr>
              <a:t>Quý</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trọng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gian</a:t>
            </a:r>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tiết</a:t>
            </a:r>
            <a:r>
              <a:rPr lang="en-US"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2).</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2429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Mai chưa biết nên làm thế nào để không bỏ sót các công việc mẹ giao.</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7561943" y="1791240"/>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11875"/>
                <a:gd name="adj2" fmla="val 75885"/>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50867" y="1918783"/>
              <a:ext cx="3605589" cy="2308324"/>
            </a:xfrm>
            <a:prstGeom prst="rect">
              <a:avLst/>
            </a:prstGeom>
          </p:spPr>
          <p:txBody>
            <a:bodyPr wrap="square">
              <a:spAutoFit/>
            </a:bodyPr>
            <a:lstStyle/>
            <a:p>
              <a:pPr algn="ctr"/>
              <a:r>
                <a:rPr lang="vi-VN" sz="2400" dirty="0">
                  <a:solidFill>
                    <a:srgbClr val="FF0000"/>
                  </a:solidFill>
                </a:rPr>
                <a:t>Cậu cứ tập trung làm lần lượt từng việc một nhé! Chẳng hạn cậu rửa bát xong rồi quét nhà, sau đó gấp quần áo. Vậy là xong ngay thôi!</a:t>
              </a:r>
            </a:p>
          </p:txBody>
        </p:sp>
      </p:grpSp>
      <p:pic>
        <p:nvPicPr>
          <p:cNvPr id="2" name="Picture 1">
            <a:extLst>
              <a:ext uri="{FF2B5EF4-FFF2-40B4-BE49-F238E27FC236}">
                <a16:creationId xmlns:a16="http://schemas.microsoft.com/office/drawing/2014/main" id="{AD63AC11-40BB-4612-9E49-20A411C3A7D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61970" y="1731846"/>
            <a:ext cx="7734300" cy="4728014"/>
          </a:xfrm>
          <a:prstGeom prst="rect">
            <a:avLst/>
          </a:prstGeom>
        </p:spPr>
      </p:pic>
      <p:pic>
        <p:nvPicPr>
          <p:cNvPr id="3074" name="Picture 2">
            <a:extLst>
              <a:ext uri="{FF2B5EF4-FFF2-40B4-BE49-F238E27FC236}">
                <a16:creationId xmlns:a16="http://schemas.microsoft.com/office/drawing/2014/main" id="{012DF8ED-A35F-455C-8E15-01CA52522B7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6492" y="4304099"/>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Cuối tuần, Chiến chỉ chơi điện tử mà không dành thời gian giúp đỡ bố mẹ làm việc nhà.</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409503" y="1818704"/>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36970"/>
                <a:gd name="adj2" fmla="val 66143"/>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499135" y="1831699"/>
              <a:ext cx="3657321" cy="2308324"/>
            </a:xfrm>
            <a:prstGeom prst="rect">
              <a:avLst/>
            </a:prstGeom>
          </p:spPr>
          <p:txBody>
            <a:bodyPr wrap="square">
              <a:spAutoFit/>
            </a:bodyPr>
            <a:lstStyle/>
            <a:p>
              <a:pPr algn="ctr"/>
              <a:r>
                <a:rPr lang="vi-VN" sz="2400" dirty="0">
                  <a:solidFill>
                    <a:srgbClr val="FF0000"/>
                  </a:solidFill>
                </a:rPr>
                <a:t>Cậu hãy dành ra chút thời gian giúp đỡ bố mẹ nhé! Bố mẹ đi làm cả ngày vất vả rồi. Rồi sau đó cậu chơi điện tử lúc nào cũng được mà!</a:t>
              </a:r>
            </a:p>
          </p:txBody>
        </p:sp>
      </p:grpSp>
      <p:pic>
        <p:nvPicPr>
          <p:cNvPr id="8" name="Picture 7">
            <a:extLst>
              <a:ext uri="{FF2B5EF4-FFF2-40B4-BE49-F238E27FC236}">
                <a16:creationId xmlns:a16="http://schemas.microsoft.com/office/drawing/2014/main" id="{ADF9D5B3-D703-4BD2-8C60-CF14AD848C4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1457" r="11761"/>
          <a:stretch/>
        </p:blipFill>
        <p:spPr>
          <a:xfrm>
            <a:off x="5420772" y="2242511"/>
            <a:ext cx="6042132" cy="3873411"/>
          </a:xfrm>
          <a:prstGeom prst="rect">
            <a:avLst/>
          </a:prstGeom>
        </p:spPr>
      </p:pic>
      <p:pic>
        <p:nvPicPr>
          <p:cNvPr id="4098" name="Picture 2">
            <a:extLst>
              <a:ext uri="{FF2B5EF4-FFF2-40B4-BE49-F238E27FC236}">
                <a16:creationId xmlns:a16="http://schemas.microsoft.com/office/drawing/2014/main" id="{6BFD432F-E89C-45D2-A907-8B5B1431DE4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8911" y="3972473"/>
            <a:ext cx="2573648" cy="257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2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406680"/>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3215412" y="508931"/>
            <a:ext cx="8438600" cy="1569660"/>
          </a:xfrm>
          <a:prstGeom prst="rect">
            <a:avLst/>
          </a:prstGeom>
          <a:noFill/>
        </p:spPr>
        <p:txBody>
          <a:bodyPr wrap="square" rtlCol="0">
            <a:spAutoFit/>
          </a:bodyPr>
          <a:lstStyle/>
          <a:p>
            <a:pPr marL="285750" indent="-285750">
              <a:buClr>
                <a:srgbClr val="F72F98"/>
              </a:buClr>
              <a:buFont typeface="Arial" panose="020B0604020202020204" pitchFamily="34" charset="0"/>
              <a:buChar char="•"/>
            </a:pPr>
            <a:r>
              <a:rPr lang="vi-VN" sz="2400" dirty="0">
                <a:solidFill>
                  <a:srgbClr val="000000"/>
                </a:solidFill>
              </a:rPr>
              <a:t>Chia sẻ về những việc em đã và sẽ làm để sử dụng thời gian hợp lí.</a:t>
            </a:r>
          </a:p>
          <a:p>
            <a:pPr marL="285750" indent="-285750">
              <a:buClr>
                <a:srgbClr val="F72F98"/>
              </a:buClr>
              <a:buFont typeface="Arial" panose="020B0604020202020204" pitchFamily="34" charset="0"/>
              <a:buChar char="•"/>
            </a:pPr>
            <a:r>
              <a:rPr lang="vi-VN" sz="2400" dirty="0">
                <a:solidFill>
                  <a:srgbClr val="000000"/>
                </a:solidFill>
              </a:rPr>
              <a:t>Lập và thực hiện thời gian biểu cho hoạt động trong một tuần theo mẫu sau:</a:t>
            </a:r>
          </a:p>
        </p:txBody>
      </p:sp>
      <p:pic>
        <p:nvPicPr>
          <p:cNvPr id="6" name="Picture 5">
            <a:extLst>
              <a:ext uri="{FF2B5EF4-FFF2-40B4-BE49-F238E27FC236}">
                <a16:creationId xmlns:a16="http://schemas.microsoft.com/office/drawing/2014/main" id="{43D53566-7C6B-40D9-8F3F-665E2FA3CC8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08679" y="2078591"/>
            <a:ext cx="8252066" cy="2467685"/>
          </a:xfrm>
          <a:prstGeom prst="rect">
            <a:avLst/>
          </a:prstGeom>
        </p:spPr>
      </p:pic>
      <p:pic>
        <p:nvPicPr>
          <p:cNvPr id="5122" name="Picture 2">
            <a:extLst>
              <a:ext uri="{FF2B5EF4-FFF2-40B4-BE49-F238E27FC236}">
                <a16:creationId xmlns:a16="http://schemas.microsoft.com/office/drawing/2014/main" id="{FC4BBC8F-B49D-48DC-9079-C25A627286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6485" y="4546276"/>
            <a:ext cx="5362575" cy="1885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4CA9653-86EB-4AA5-B344-C3694FC10DF7}"/>
              </a:ext>
            </a:extLst>
          </p:cNvPr>
          <p:cNvGrpSpPr/>
          <p:nvPr/>
        </p:nvGrpSpPr>
        <p:grpSpPr>
          <a:xfrm>
            <a:off x="427353" y="2470994"/>
            <a:ext cx="5154201" cy="3865651"/>
            <a:chOff x="427353" y="2470994"/>
            <a:chExt cx="5154201" cy="3865651"/>
          </a:xfrm>
        </p:grpSpPr>
        <p:pic>
          <p:nvPicPr>
            <p:cNvPr id="5124" name="Picture 4" descr="Mẫu thời khóa biểu cho học sinh đẹp nhất">
              <a:extLst>
                <a:ext uri="{FF2B5EF4-FFF2-40B4-BE49-F238E27FC236}">
                  <a16:creationId xmlns:a16="http://schemas.microsoft.com/office/drawing/2014/main" id="{682AD726-8E98-4F61-8AFC-E3D87AC988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87717">
              <a:off x="427353" y="2470994"/>
              <a:ext cx="5154201" cy="3865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446A296-1742-46FF-BCA5-AAEF68840145}"/>
                </a:ext>
              </a:extLst>
            </p:cNvPr>
            <p:cNvSpPr/>
            <p:nvPr/>
          </p:nvSpPr>
          <p:spPr>
            <a:xfrm rot="20914428">
              <a:off x="1496577" y="2561587"/>
              <a:ext cx="2559469" cy="477975"/>
            </a:xfrm>
            <a:prstGeom prst="rect">
              <a:avLst/>
            </a:prstGeom>
            <a:solidFill>
              <a:srgbClr val="B4EFFF"/>
            </a:solidFill>
            <a:ln>
              <a:solidFill>
                <a:srgbClr val="B4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D184A708-FDDF-44B3-9D1D-27129B274B5D}"/>
                </a:ext>
              </a:extLst>
            </p:cNvPr>
            <p:cNvSpPr txBox="1"/>
            <p:nvPr/>
          </p:nvSpPr>
          <p:spPr>
            <a:xfrm rot="20953649">
              <a:off x="1382084" y="2600933"/>
              <a:ext cx="2635658" cy="523220"/>
            </a:xfrm>
            <a:prstGeom prst="rect">
              <a:avLst/>
            </a:prstGeom>
            <a:noFill/>
          </p:spPr>
          <p:txBody>
            <a:bodyPr wrap="none" rtlCol="0">
              <a:spAutoFit/>
            </a:bodyPr>
            <a:lstStyle/>
            <a:p>
              <a:r>
                <a:rPr lang="vi-VN" sz="2800" b="1">
                  <a:ln>
                    <a:solidFill>
                      <a:srgbClr val="0070C0"/>
                    </a:solidFill>
                  </a:ln>
                  <a:solidFill>
                    <a:schemeClr val="accent2"/>
                  </a:solidFill>
                  <a:latin typeface="+mj-lt"/>
                </a:rPr>
                <a:t>THỜI GIAN BIỂU</a:t>
              </a:r>
              <a:endParaRPr lang="vi-VN" sz="2800" b="1" dirty="0">
                <a:ln>
                  <a:solidFill>
                    <a:srgbClr val="0070C0"/>
                  </a:solidFill>
                </a:ln>
                <a:solidFill>
                  <a:schemeClr val="accent2"/>
                </a:solidFill>
                <a:latin typeface="+mj-lt"/>
              </a:endParaRPr>
            </a:p>
          </p:txBody>
        </p:sp>
      </p:grpSp>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BD35EA-6052-4071-8464-AA0C672497F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15771" y="2220685"/>
            <a:ext cx="9013372" cy="3496411"/>
          </a:xfrm>
          <a:prstGeom prst="rect">
            <a:avLst/>
          </a:prstGeom>
        </p:spPr>
      </p:pic>
      <p:pic>
        <p:nvPicPr>
          <p:cNvPr id="4" name="Picture 2" descr="Cute children playing at pencil house Premium Vector">
            <a:extLst>
              <a:ext uri="{FF2B5EF4-FFF2-40B4-BE49-F238E27FC236}">
                <a16:creationId xmlns:a16="http://schemas.microsoft.com/office/drawing/2014/main" id="{22EA5111-4BB0-451D-B093-72EC1A40CB0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69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1834156" cy="923330"/>
          </a:xfrm>
          <a:prstGeom prst="rect">
            <a:avLst/>
          </a:prstGeom>
          <a:noFill/>
        </p:spPr>
        <p:txBody>
          <a:bodyPr wrap="none" rtlCol="0">
            <a:spAutoFit/>
          </a:bodyPr>
          <a:lstStyle/>
          <a:p>
            <a:r>
              <a:rPr lang="vi-VN" sz="5400" dirty="0">
                <a:solidFill>
                  <a:schemeClr val="accent2"/>
                </a:solidFill>
                <a:latin typeface="+mj-lt"/>
              </a:rPr>
              <a:t>BÀI 5</a:t>
            </a:r>
          </a:p>
        </p:txBody>
      </p:sp>
      <p:sp>
        <p:nvSpPr>
          <p:cNvPr id="3" name="TextBox 2">
            <a:extLst>
              <a:ext uri="{FF2B5EF4-FFF2-40B4-BE49-F238E27FC236}">
                <a16:creationId xmlns:a16="http://schemas.microsoft.com/office/drawing/2014/main" id="{2E5910A4-4648-45A7-A1E5-287DDCC00F12}"/>
              </a:ext>
            </a:extLst>
          </p:cNvPr>
          <p:cNvSpPr txBox="1"/>
          <p:nvPr/>
        </p:nvSpPr>
        <p:spPr>
          <a:xfrm>
            <a:off x="58057" y="2046515"/>
            <a:ext cx="4789714" cy="2123658"/>
          </a:xfrm>
          <a:prstGeom prst="rect">
            <a:avLst/>
          </a:prstGeom>
          <a:noFill/>
        </p:spPr>
        <p:txBody>
          <a:bodyPr wrap="square" rtlCol="0">
            <a:spAutoFit/>
          </a:bodyPr>
          <a:lstStyle/>
          <a:p>
            <a:pPr algn="ctr"/>
            <a:r>
              <a:rPr lang="vi-VN" sz="6600" dirty="0">
                <a:solidFill>
                  <a:srgbClr val="002060"/>
                </a:solidFill>
                <a:latin typeface="+mj-lt"/>
              </a:rPr>
              <a:t>QUÝ TRỌNG THỜI GIAN</a:t>
            </a:r>
          </a:p>
        </p:txBody>
      </p:sp>
    </p:spTree>
    <p:extLst>
      <p:ext uri="{BB962C8B-B14F-4D97-AF65-F5344CB8AC3E}">
        <p14:creationId xmlns:p14="http://schemas.microsoft.com/office/powerpoint/2010/main" val="1426881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F5426C-63D0-420F-8E78-CEB3752A8C7F}"/>
              </a:ext>
            </a:extLst>
          </p:cNvPr>
          <p:cNvPicPr>
            <a:picLocks noChangeAspect="1"/>
          </p:cNvPicPr>
          <p:nvPr/>
        </p:nvPicPr>
        <p:blipFill>
          <a:blip r:embed="rId2">
            <a:clrChange>
              <a:clrFrom>
                <a:srgbClr val="FFFAC8"/>
              </a:clrFrom>
              <a:clrTo>
                <a:srgbClr val="FFFAC8">
                  <a:alpha val="0"/>
                </a:srgbClr>
              </a:clrTo>
            </a:clrChange>
            <a:extLst>
              <a:ext uri="{BEBA8EAE-BF5A-486C-A8C5-ECC9F3942E4B}">
                <a14:imgProps xmlns:a14="http://schemas.microsoft.com/office/drawing/2010/main">
                  <a14:imgLayer r:embed="rId3">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harpenSoften amount="25000"/>
                    </a14:imgEffect>
                    <a14:imgEffect>
                      <a14:saturation sat="200000"/>
                    </a14:imgEffect>
                  </a14:imgLayer>
                </a14:imgProps>
              </a:ext>
            </a:extLst>
          </a:blip>
          <a:stretch>
            <a:fillRect/>
          </a:stretch>
        </p:blipFill>
        <p:spPr>
          <a:xfrm>
            <a:off x="303249" y="2253074"/>
            <a:ext cx="6985446" cy="3856429"/>
          </a:xfrm>
          <a:prstGeom prst="rect">
            <a:avLst/>
          </a:prstGeom>
        </p:spPr>
      </p:pic>
      <p:grpSp>
        <p:nvGrpSpPr>
          <p:cNvPr id="8" name="Group 7">
            <a:extLst>
              <a:ext uri="{FF2B5EF4-FFF2-40B4-BE49-F238E27FC236}">
                <a16:creationId xmlns:a16="http://schemas.microsoft.com/office/drawing/2014/main" id="{C89C4AD2-46DF-4322-9806-A3ACA214062A}"/>
              </a:ext>
            </a:extLst>
          </p:cNvPr>
          <p:cNvGrpSpPr/>
          <p:nvPr/>
        </p:nvGrpSpPr>
        <p:grpSpPr>
          <a:xfrm>
            <a:off x="500062" y="381715"/>
            <a:ext cx="2886686" cy="975278"/>
            <a:chOff x="500062" y="381715"/>
            <a:chExt cx="2886686" cy="975278"/>
          </a:xfrm>
        </p:grpSpPr>
        <p:pic>
          <p:nvPicPr>
            <p:cNvPr id="9" name="Picture 8">
              <a:extLst>
                <a:ext uri="{FF2B5EF4-FFF2-40B4-BE49-F238E27FC236}">
                  <a16:creationId xmlns:a16="http://schemas.microsoft.com/office/drawing/2014/main" id="{7B184F5B-7CAC-4B80-B156-8C694C9E3AB4}"/>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id="{E9414956-4A62-4264-A537-DD96800310E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grpSp>
        <p:nvGrpSpPr>
          <p:cNvPr id="13" name="Group 12">
            <a:extLst>
              <a:ext uri="{FF2B5EF4-FFF2-40B4-BE49-F238E27FC236}">
                <a16:creationId xmlns:a16="http://schemas.microsoft.com/office/drawing/2014/main" id="{B8E0C1B5-E0CB-46F8-ABD2-CFD57183A76D}"/>
              </a:ext>
            </a:extLst>
          </p:cNvPr>
          <p:cNvGrpSpPr/>
          <p:nvPr/>
        </p:nvGrpSpPr>
        <p:grpSpPr>
          <a:xfrm>
            <a:off x="7315199" y="547446"/>
            <a:ext cx="4085190" cy="5856459"/>
            <a:chOff x="7288695" y="547446"/>
            <a:chExt cx="4085190" cy="5856459"/>
          </a:xfrm>
        </p:grpSpPr>
        <p:sp>
          <p:nvSpPr>
            <p:cNvPr id="11" name="Rectangle 10">
              <a:extLst>
                <a:ext uri="{FF2B5EF4-FFF2-40B4-BE49-F238E27FC236}">
                  <a16:creationId xmlns:a16="http://schemas.microsoft.com/office/drawing/2014/main" id="{A6E97E81-5575-4DB8-A3E9-5924B24F21D3}"/>
                </a:ext>
              </a:extLst>
            </p:cNvPr>
            <p:cNvSpPr/>
            <p:nvPr/>
          </p:nvSpPr>
          <p:spPr>
            <a:xfrm>
              <a:off x="7608508" y="679261"/>
              <a:ext cx="3445564" cy="5724644"/>
            </a:xfrm>
            <a:prstGeom prst="rect">
              <a:avLst/>
            </a:prstGeom>
          </p:spPr>
          <p:txBody>
            <a:bodyPr wrap="square">
              <a:spAutoFit/>
            </a:bodyPr>
            <a:lstStyle/>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quả lắc</a:t>
              </a:r>
              <a:br>
                <a:rPr lang="vi-VN" sz="2400" dirty="0">
                  <a:solidFill>
                    <a:srgbClr val="222222"/>
                  </a:solidFill>
                </a:rPr>
              </a:br>
              <a:r>
                <a:rPr lang="vi-VN" sz="2400" dirty="0">
                  <a:solidFill>
                    <a:srgbClr val="222222"/>
                  </a:solidFill>
                </a:rPr>
                <a:t>Tích tắc đêm ngày</a:t>
              </a:r>
              <a:br>
                <a:rPr lang="vi-VN" sz="2400" dirty="0">
                  <a:solidFill>
                    <a:srgbClr val="222222"/>
                  </a:solidFill>
                </a:rPr>
              </a:br>
              <a:r>
                <a:rPr lang="vi-VN" sz="2400" dirty="0">
                  <a:solidFill>
                    <a:srgbClr val="222222"/>
                  </a:solidFill>
                </a:rPr>
                <a:t>Không ngừng phút giây.</a:t>
              </a:r>
            </a:p>
            <a:p>
              <a:endParaRPr lang="vi-VN" sz="16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Học, chơi, ăn, ngủ</a:t>
              </a:r>
              <a:br>
                <a:rPr lang="vi-VN" sz="2400" dirty="0">
                  <a:solidFill>
                    <a:srgbClr val="222222"/>
                  </a:solidFill>
                </a:rPr>
              </a:br>
              <a:r>
                <a:rPr lang="vi-VN" sz="2400" dirty="0">
                  <a:solidFill>
                    <a:srgbClr val="222222"/>
                  </a:solidFill>
                </a:rPr>
                <a:t>Có giờ có giấc.</a:t>
              </a:r>
            </a:p>
            <a:p>
              <a:endParaRPr lang="vi-VN" sz="14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Từng phút từng giờ</a:t>
              </a:r>
              <a:br>
                <a:rPr lang="vi-VN" sz="2400" dirty="0">
                  <a:solidFill>
                    <a:srgbClr val="222222"/>
                  </a:solidFill>
                </a:rPr>
              </a:br>
              <a:r>
                <a:rPr lang="vi-VN" sz="2400" dirty="0">
                  <a:solidFill>
                    <a:srgbClr val="222222"/>
                  </a:solidFill>
                </a:rPr>
                <a:t>Quý hơn vàng bạc.</a:t>
              </a:r>
            </a:p>
            <a:p>
              <a:pPr algn="r"/>
              <a:endParaRPr lang="vi-VN" sz="1000" i="1" dirty="0">
                <a:solidFill>
                  <a:srgbClr val="222222"/>
                </a:solidFill>
              </a:endParaRPr>
            </a:p>
            <a:p>
              <a:pPr algn="r"/>
              <a:r>
                <a:rPr lang="vi-VN" sz="2400" i="1" dirty="0">
                  <a:solidFill>
                    <a:srgbClr val="222222"/>
                  </a:solidFill>
                </a:rPr>
                <a:t>Tác giả: Đinh Xuân Tửu</a:t>
              </a:r>
              <a:endParaRPr lang="vi-VN" sz="2400" b="0" i="0" dirty="0">
                <a:solidFill>
                  <a:srgbClr val="222222"/>
                </a:solidFill>
                <a:effectLst/>
              </a:endParaRPr>
            </a:p>
          </p:txBody>
        </p:sp>
        <p:sp>
          <p:nvSpPr>
            <p:cNvPr id="12" name="Rectangle: Rounded Corners 11">
              <a:extLst>
                <a:ext uri="{FF2B5EF4-FFF2-40B4-BE49-F238E27FC236}">
                  <a16:creationId xmlns:a16="http://schemas.microsoft.com/office/drawing/2014/main" id="{4F83F8C6-F602-48EA-BA77-207C14B20618}"/>
                </a:ext>
              </a:extLst>
            </p:cNvPr>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extLst>
                <a:ext uri="{C807C97D-BFC1-408E-A445-0C87EB9F89A2}">
                  <ask:lineSketchStyleProps xmlns="" xmlns:ask="http://schemas.microsoft.com/office/drawing/2018/sketchyshapes" sd="2795318904">
                    <a:prstGeom prst="roundRect">
                      <a:avLst>
                        <a:gd name="adj" fmla="val 95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a:extLst>
              <a:ext uri="{FF2B5EF4-FFF2-40B4-BE49-F238E27FC236}">
                <a16:creationId xmlns:a16="http://schemas.microsoft.com/office/drawing/2014/main" id="{FAEA7FC4-D621-4497-85F5-AC3F607BFD6A}"/>
              </a:ext>
            </a:extLst>
          </p:cNvPr>
          <p:cNvSpPr txBox="1"/>
          <p:nvPr/>
        </p:nvSpPr>
        <p:spPr>
          <a:xfrm>
            <a:off x="1493281" y="1353956"/>
            <a:ext cx="5099473" cy="830997"/>
          </a:xfrm>
          <a:prstGeom prst="rect">
            <a:avLst/>
          </a:prstGeom>
          <a:noFill/>
        </p:spPr>
        <p:txBody>
          <a:bodyPr wrap="none" rtlCol="0">
            <a:spAutoFit/>
          </a:bodyPr>
          <a:lstStyle/>
          <a:p>
            <a:r>
              <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ĐỒNG HỒ QUẢ LẮC</a:t>
            </a:r>
          </a:p>
        </p:txBody>
      </p:sp>
    </p:spTree>
    <p:extLst>
      <p:ext uri="{BB962C8B-B14F-4D97-AF65-F5344CB8AC3E}">
        <p14:creationId xmlns:p14="http://schemas.microsoft.com/office/powerpoint/2010/main"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569825" y="401248"/>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rPr>
              <a:t>Kể chuyện theo tranh và trả lời câu hỏi:</a:t>
            </a:r>
          </a:p>
        </p:txBody>
      </p:sp>
      <p:grpSp>
        <p:nvGrpSpPr>
          <p:cNvPr id="22" name="Group 21">
            <a:extLst>
              <a:ext uri="{FF2B5EF4-FFF2-40B4-BE49-F238E27FC236}">
                <a16:creationId xmlns:a16="http://schemas.microsoft.com/office/drawing/2014/main" id="{78357AC8-8345-46B3-9BC7-3FA6C1317564}"/>
              </a:ext>
            </a:extLst>
          </p:cNvPr>
          <p:cNvGrpSpPr/>
          <p:nvPr/>
        </p:nvGrpSpPr>
        <p:grpSpPr>
          <a:xfrm>
            <a:off x="4752490" y="356280"/>
            <a:ext cx="6929832" cy="6145439"/>
            <a:chOff x="4752490" y="356280"/>
            <a:chExt cx="6929832" cy="6145439"/>
          </a:xfrm>
        </p:grpSpPr>
        <p:pic>
          <p:nvPicPr>
            <p:cNvPr id="16" name="Picture 15">
              <a:extLst>
                <a:ext uri="{FF2B5EF4-FFF2-40B4-BE49-F238E27FC236}">
                  <a16:creationId xmlns:a16="http://schemas.microsoft.com/office/drawing/2014/main" id="{65DBDF91-0FB9-4469-93D1-0DBF5ABDE95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52490" y="356280"/>
              <a:ext cx="6869685" cy="6145439"/>
            </a:xfrm>
            <a:prstGeom prst="rect">
              <a:avLst/>
            </a:prstGeom>
          </p:spPr>
        </p:pic>
        <p:sp>
          <p:nvSpPr>
            <p:cNvPr id="17" name="TextBox 16">
              <a:extLst>
                <a:ext uri="{FF2B5EF4-FFF2-40B4-BE49-F238E27FC236}">
                  <a16:creationId xmlns:a16="http://schemas.microsoft.com/office/drawing/2014/main" id="{9A44C120-836E-4914-8AA9-E2FFE2B02399}"/>
                </a:ext>
              </a:extLst>
            </p:cNvPr>
            <p:cNvSpPr txBox="1"/>
            <p:nvPr/>
          </p:nvSpPr>
          <p:spPr>
            <a:xfrm>
              <a:off x="6469554" y="421538"/>
              <a:ext cx="3435556" cy="523220"/>
            </a:xfrm>
            <a:prstGeom prst="rect">
              <a:avLst/>
            </a:prstGeom>
            <a:solidFill>
              <a:schemeClr val="accent2"/>
            </a:solidFill>
          </p:spPr>
          <p:txBody>
            <a:bodyPr wrap="none" rtlCol="0">
              <a:spAutoFit/>
            </a:bodyPr>
            <a:lstStyle/>
            <a:p>
              <a:r>
                <a:rPr lang="vi-VN" sz="2800" b="1" dirty="0">
                  <a:solidFill>
                    <a:srgbClr val="F8526B"/>
                  </a:solidFill>
                </a:rPr>
                <a:t>Bức tranh dang dở</a:t>
              </a:r>
            </a:p>
          </p:txBody>
        </p:sp>
        <p:sp>
          <p:nvSpPr>
            <p:cNvPr id="18" name="TextBox 17">
              <a:extLst>
                <a:ext uri="{FF2B5EF4-FFF2-40B4-BE49-F238E27FC236}">
                  <a16:creationId xmlns:a16="http://schemas.microsoft.com/office/drawing/2014/main" id="{C0D3E6B2-13F7-4A7E-9BAB-2C315BE9F180}"/>
                </a:ext>
              </a:extLst>
            </p:cNvPr>
            <p:cNvSpPr txBox="1"/>
            <p:nvPr/>
          </p:nvSpPr>
          <p:spPr>
            <a:xfrm>
              <a:off x="5340626" y="2861318"/>
              <a:ext cx="2868663" cy="923330"/>
            </a:xfrm>
            <a:prstGeom prst="rect">
              <a:avLst/>
            </a:prstGeom>
            <a:solidFill>
              <a:schemeClr val="accent2"/>
            </a:solidFill>
          </p:spPr>
          <p:txBody>
            <a:bodyPr wrap="square" rtlCol="0">
              <a:spAutoFit/>
            </a:bodyPr>
            <a:lstStyle/>
            <a:p>
              <a:pPr algn="just"/>
              <a:r>
                <a:rPr lang="vi-VN" dirty="0">
                  <a:solidFill>
                    <a:schemeClr val="bg2"/>
                  </a:solidFill>
                </a:rPr>
                <a:t>Lan và Hà hào hứng tham gia cuộc thi vẽ tranh do nhà trường tổ chức.</a:t>
              </a:r>
            </a:p>
          </p:txBody>
        </p:sp>
        <p:sp>
          <p:nvSpPr>
            <p:cNvPr id="19" name="TextBox 18">
              <a:extLst>
                <a:ext uri="{FF2B5EF4-FFF2-40B4-BE49-F238E27FC236}">
                  <a16:creationId xmlns:a16="http://schemas.microsoft.com/office/drawing/2014/main" id="{309689B5-A90D-4AA4-A7DE-72C750E55A94}"/>
                </a:ext>
              </a:extLst>
            </p:cNvPr>
            <p:cNvSpPr txBox="1"/>
            <p:nvPr/>
          </p:nvSpPr>
          <p:spPr>
            <a:xfrm>
              <a:off x="8187332" y="2861318"/>
              <a:ext cx="3214103" cy="923330"/>
            </a:xfrm>
            <a:prstGeom prst="rect">
              <a:avLst/>
            </a:prstGeom>
            <a:solidFill>
              <a:schemeClr val="accent2"/>
            </a:solidFill>
          </p:spPr>
          <p:txBody>
            <a:bodyPr wrap="square" rtlCol="0">
              <a:spAutoFit/>
            </a:bodyPr>
            <a:lstStyle/>
            <a:p>
              <a:pPr algn="just"/>
              <a:r>
                <a:rPr lang="vi-VN" dirty="0">
                  <a:solidFill>
                    <a:schemeClr val="bg2"/>
                  </a:solidFill>
                </a:rPr>
                <a:t>Lan bắt tay ngay vào việc và dành nhiều thời gian chăm chút cho bức vẽ của mình.</a:t>
              </a:r>
            </a:p>
          </p:txBody>
        </p:sp>
        <p:sp>
          <p:nvSpPr>
            <p:cNvPr id="20" name="TextBox 19">
              <a:extLst>
                <a:ext uri="{FF2B5EF4-FFF2-40B4-BE49-F238E27FC236}">
                  <a16:creationId xmlns:a16="http://schemas.microsoft.com/office/drawing/2014/main" id="{CEB3F946-F790-4CC3-A0E1-3598ABD0E5DB}"/>
                </a:ext>
              </a:extLst>
            </p:cNvPr>
            <p:cNvSpPr txBox="1"/>
            <p:nvPr/>
          </p:nvSpPr>
          <p:spPr>
            <a:xfrm>
              <a:off x="5501865" y="5790131"/>
              <a:ext cx="2707424" cy="646331"/>
            </a:xfrm>
            <a:prstGeom prst="rect">
              <a:avLst/>
            </a:prstGeom>
            <a:solidFill>
              <a:schemeClr val="accent2"/>
            </a:solidFill>
          </p:spPr>
          <p:txBody>
            <a:bodyPr wrap="square" rtlCol="0">
              <a:spAutoFit/>
            </a:bodyPr>
            <a:lstStyle/>
            <a:p>
              <a:pPr algn="just"/>
              <a:r>
                <a:rPr lang="vi-VN" dirty="0">
                  <a:solidFill>
                    <a:schemeClr val="bg2"/>
                  </a:solidFill>
                </a:rPr>
                <a:t>Còn Hà vẫn mải chơi, chưa bắt đầu vẽ tranh.</a:t>
              </a:r>
            </a:p>
          </p:txBody>
        </p:sp>
        <p:sp>
          <p:nvSpPr>
            <p:cNvPr id="21" name="TextBox 20">
              <a:extLst>
                <a:ext uri="{FF2B5EF4-FFF2-40B4-BE49-F238E27FC236}">
                  <a16:creationId xmlns:a16="http://schemas.microsoft.com/office/drawing/2014/main" id="{57D698C4-BB24-4756-A96B-3176455EC7B3}"/>
                </a:ext>
              </a:extLst>
            </p:cNvPr>
            <p:cNvSpPr txBox="1"/>
            <p:nvPr/>
          </p:nvSpPr>
          <p:spPr>
            <a:xfrm>
              <a:off x="8209289" y="5790130"/>
              <a:ext cx="3473033" cy="646331"/>
            </a:xfrm>
            <a:prstGeom prst="rect">
              <a:avLst/>
            </a:prstGeom>
            <a:solidFill>
              <a:schemeClr val="accent2"/>
            </a:solidFill>
          </p:spPr>
          <p:txBody>
            <a:bodyPr wrap="square" rtlCol="0">
              <a:spAutoFit/>
            </a:bodyPr>
            <a:lstStyle/>
            <a:p>
              <a:pPr algn="just"/>
              <a:r>
                <a:rPr lang="vi-VN" dirty="0">
                  <a:solidFill>
                    <a:schemeClr val="bg2"/>
                  </a:solidFill>
                </a:rPr>
                <a:t>Thời hạn nộp tranh đã đến. Lan vui vẻ sang rủ Hà đi nộp tranh.</a:t>
              </a:r>
            </a:p>
          </p:txBody>
        </p:sp>
      </p:grpSp>
      <p:pic>
        <p:nvPicPr>
          <p:cNvPr id="23" name="Picture 2">
            <a:extLst>
              <a:ext uri="{FF2B5EF4-FFF2-40B4-BE49-F238E27FC236}">
                <a16:creationId xmlns:a16="http://schemas.microsoft.com/office/drawing/2014/main" id="{FEFBB6F9-4F1A-43F6-A2EB-44E27BB5866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49519" y="3241304"/>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7AA28DF-AE39-40EA-9974-1F00F1EA7DF9}"/>
              </a:ext>
            </a:extLst>
          </p:cNvPr>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rPr>
              <a:t>- Vì sao Lan kịp hoàn thành bức tranh còn Hà bỏ lỡ cơ hội tham gia cuộc thi?</a:t>
            </a:r>
          </a:p>
        </p:txBody>
      </p:sp>
      <p:sp>
        <p:nvSpPr>
          <p:cNvPr id="25" name="TextBox 24">
            <a:extLst>
              <a:ext uri="{FF2B5EF4-FFF2-40B4-BE49-F238E27FC236}">
                <a16:creationId xmlns:a16="http://schemas.microsoft.com/office/drawing/2014/main" id="{E15DCDF3-E047-4775-9E3F-3E426E41A8CC}"/>
              </a:ext>
            </a:extLst>
          </p:cNvPr>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endParaRPr>
          </a:p>
        </p:txBody>
      </p:sp>
      <p:sp>
        <p:nvSpPr>
          <p:cNvPr id="26" name="TextBox 25">
            <a:extLst>
              <a:ext uri="{FF2B5EF4-FFF2-40B4-BE49-F238E27FC236}">
                <a16:creationId xmlns:a16="http://schemas.microsoft.com/office/drawing/2014/main" id="{AA782231-2FCC-45BF-A95C-9751121E6788}"/>
              </a:ext>
            </a:extLst>
          </p:cNvPr>
          <p:cNvSpPr txBox="1"/>
          <p:nvPr/>
        </p:nvSpPr>
        <p:spPr>
          <a:xfrm flipH="1">
            <a:off x="1205947" y="3277877"/>
            <a:ext cx="3913939" cy="830997"/>
          </a:xfrm>
          <a:prstGeom prst="rect">
            <a:avLst/>
          </a:prstGeom>
          <a:noFill/>
        </p:spPr>
        <p:txBody>
          <a:bodyPr wrap="square" rtlCol="0">
            <a:spAutoFit/>
          </a:bodyPr>
          <a:lstStyle/>
          <a:p>
            <a:pPr algn="just"/>
            <a:r>
              <a:rPr lang="vi-VN" sz="2400" dirty="0">
                <a:solidFill>
                  <a:srgbClr val="000000"/>
                </a:solidFill>
              </a:rPr>
              <a:t>- Theo em, vì sao cần quý trọng thời gian?</a:t>
            </a:r>
          </a:p>
        </p:txBody>
      </p:sp>
      <p:sp>
        <p:nvSpPr>
          <p:cNvPr id="28" name="Scroll: Horizontal 27">
            <a:extLst>
              <a:ext uri="{FF2B5EF4-FFF2-40B4-BE49-F238E27FC236}">
                <a16:creationId xmlns:a16="http://schemas.microsoft.com/office/drawing/2014/main" id="{A5873399-7AD2-4617-91AD-6578FE1CC610}"/>
              </a:ext>
            </a:extLst>
          </p:cNvPr>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giúp chúng ta hoàn thành công việc với kết quả tốt nhất.</a:t>
            </a:r>
          </a:p>
        </p:txBody>
      </p:sp>
    </p:spTree>
    <p:extLst>
      <p:ext uri="{BB962C8B-B14F-4D97-AF65-F5344CB8AC3E}">
        <p14:creationId xmlns:p14="http://schemas.microsoft.com/office/powerpoint/2010/main" val="24033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569825" y="420298"/>
            <a:ext cx="2816950" cy="1489289"/>
            <a:chOff x="569798" y="1124402"/>
            <a:chExt cx="2816950"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a16="http://schemas.microsoft.com/office/drawing/2014/main" id="{DE9E9535-CC1E-44C5-89EC-43182BC2D8D3}"/>
              </a:ext>
            </a:extLst>
          </p:cNvPr>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rPr>
              <a:t>Quan sát tranh và trả lời câu hỏi:</a:t>
            </a:r>
          </a:p>
        </p:txBody>
      </p:sp>
      <p:pic>
        <p:nvPicPr>
          <p:cNvPr id="22" name="Picture 2">
            <a:extLst>
              <a:ext uri="{FF2B5EF4-FFF2-40B4-BE49-F238E27FC236}">
                <a16:creationId xmlns:a16="http://schemas.microsoft.com/office/drawing/2014/main"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779995" y="923607"/>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77D93A0-DEAB-419C-BD0A-1BB26950DF65}"/>
              </a:ext>
            </a:extLst>
          </p:cNvPr>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rPr>
              <a:t>Nêu nhận xét của em về việc sử dụng thời gian của các bạn trong tranh.</a:t>
            </a:r>
          </a:p>
        </p:txBody>
      </p:sp>
      <p:sp>
        <p:nvSpPr>
          <p:cNvPr id="24" name="TextBox 23">
            <a:extLst>
              <a:ext uri="{FF2B5EF4-FFF2-40B4-BE49-F238E27FC236}">
                <a16:creationId xmlns:a16="http://schemas.microsoft.com/office/drawing/2014/main" id="{A176335F-A2C8-47CD-AB32-17A44C912D49}"/>
              </a:ext>
            </a:extLst>
          </p:cNvPr>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Hải luôn thực hiện các việc trong ngày theo thời gian biểu.</a:t>
            </a:r>
          </a:p>
        </p:txBody>
      </p:sp>
      <p:sp>
        <p:nvSpPr>
          <p:cNvPr id="25" name="TextBox 24">
            <a:extLst>
              <a:ext uri="{FF2B5EF4-FFF2-40B4-BE49-F238E27FC236}">
                <a16:creationId xmlns:a16="http://schemas.microsoft.com/office/drawing/2014/main" id="{98A3EC29-6F12-41A7-8600-CB655A963ABE}"/>
              </a:ext>
            </a:extLst>
          </p:cNvPr>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Liên luôn chuẩn bị sách vở từ tối hôm trước.</a:t>
            </a:r>
          </a:p>
        </p:txBody>
      </p:sp>
      <p:grpSp>
        <p:nvGrpSpPr>
          <p:cNvPr id="30" name="Group 29">
            <a:extLst>
              <a:ext uri="{FF2B5EF4-FFF2-40B4-BE49-F238E27FC236}">
                <a16:creationId xmlns:a16="http://schemas.microsoft.com/office/drawing/2014/main" id="{74E06791-9CFE-457D-AEBF-1FDCA961C528}"/>
              </a:ext>
            </a:extLst>
          </p:cNvPr>
          <p:cNvGrpSpPr/>
          <p:nvPr/>
        </p:nvGrpSpPr>
        <p:grpSpPr>
          <a:xfrm>
            <a:off x="183800" y="1717560"/>
            <a:ext cx="11652542" cy="2862050"/>
            <a:chOff x="183800" y="1984260"/>
            <a:chExt cx="11652542" cy="2862050"/>
          </a:xfrm>
        </p:grpSpPr>
        <p:pic>
          <p:nvPicPr>
            <p:cNvPr id="16" name="Picture 15">
              <a:extLst>
                <a:ext uri="{FF2B5EF4-FFF2-40B4-BE49-F238E27FC236}">
                  <a16:creationId xmlns:a16="http://schemas.microsoft.com/office/drawing/2014/main" id="{FAB2EC92-1C36-41FF-908B-FEAAC2E2B3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3800" y="1984260"/>
              <a:ext cx="6193917" cy="2837589"/>
            </a:xfrm>
            <a:prstGeom prst="rect">
              <a:avLst/>
            </a:prstGeom>
          </p:spPr>
        </p:pic>
        <p:pic>
          <p:nvPicPr>
            <p:cNvPr id="27" name="Picture 26">
              <a:extLst>
                <a:ext uri="{FF2B5EF4-FFF2-40B4-BE49-F238E27FC236}">
                  <a16:creationId xmlns:a16="http://schemas.microsoft.com/office/drawing/2014/main" id="{3E8B8FE7-BD2A-463F-B991-930F1BD17F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168392" y="2091581"/>
              <a:ext cx="5667950" cy="2754729"/>
            </a:xfrm>
            <a:prstGeom prst="rect">
              <a:avLst/>
            </a:prstGeom>
          </p:spPr>
        </p:pic>
      </p:grpSp>
      <p:sp>
        <p:nvSpPr>
          <p:cNvPr id="28" name="TextBox 27">
            <a:extLst>
              <a:ext uri="{FF2B5EF4-FFF2-40B4-BE49-F238E27FC236}">
                <a16:creationId xmlns:a16="http://schemas.microsoft.com/office/drawing/2014/main" id="{E354BF91-2EC3-445B-8B8D-8E4CF32FA17A}"/>
              </a:ext>
            </a:extLst>
          </p:cNvPr>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rPr>
              <a:t>Huy thường đặt ra kế hoạch học tập và phấn đấu hoàn thành.</a:t>
            </a:r>
          </a:p>
        </p:txBody>
      </p:sp>
      <p:sp>
        <p:nvSpPr>
          <p:cNvPr id="29" name="TextBox 28">
            <a:extLst>
              <a:ext uri="{FF2B5EF4-FFF2-40B4-BE49-F238E27FC236}">
                <a16:creationId xmlns:a16="http://schemas.microsoft.com/office/drawing/2014/main" id="{6A6E997F-5DD1-49C2-ABBC-86165ABE0268}"/>
              </a:ext>
            </a:extLst>
          </p:cNvPr>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rPr>
              <a:t>Trường luôn hoàn thành xong mọi việc rồi mới đi chơi.</a:t>
            </a:r>
          </a:p>
        </p:txBody>
      </p:sp>
      <p:sp>
        <p:nvSpPr>
          <p:cNvPr id="31" name="Scroll: Horizontal 30">
            <a:extLst>
              <a:ext uri="{FF2B5EF4-FFF2-40B4-BE49-F238E27FC236}">
                <a16:creationId xmlns:a16="http://schemas.microsoft.com/office/drawing/2014/main" id="{95196126-589D-4ADE-AD00-E52898EFAA33}"/>
              </a:ext>
            </a:extLst>
          </p:cNvPr>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là biết sử dụng thời gian một cách tiết kiệm và hợp lí.</a:t>
            </a:r>
          </a:p>
        </p:txBody>
      </p:sp>
    </p:spTree>
    <p:extLst>
      <p:ext uri="{BB962C8B-B14F-4D97-AF65-F5344CB8AC3E}">
        <p14:creationId xmlns:p14="http://schemas.microsoft.com/office/powerpoint/2010/main"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pic>
        <p:nvPicPr>
          <p:cNvPr id="7" name="Picture 6">
            <a:extLst>
              <a:ext uri="{FF2B5EF4-FFF2-40B4-BE49-F238E27FC236}">
                <a16:creationId xmlns:a16="http://schemas.microsoft.com/office/drawing/2014/main" id="{5E34DD05-9CD4-4826-B3C3-CA5D9DF1699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b="26287"/>
          <a:stretch/>
        </p:blipFill>
        <p:spPr>
          <a:xfrm>
            <a:off x="915021" y="1845260"/>
            <a:ext cx="10361958" cy="2945124"/>
          </a:xfrm>
          <a:prstGeom prst="rect">
            <a:avLst/>
          </a:prstGeom>
        </p:spPr>
      </p:pic>
      <p:sp>
        <p:nvSpPr>
          <p:cNvPr id="8" name="TextBox 7">
            <a:extLst>
              <a:ext uri="{FF2B5EF4-FFF2-40B4-BE49-F238E27FC236}">
                <a16:creationId xmlns:a16="http://schemas.microsoft.com/office/drawing/2014/main" id="{9C7C1A81-AAED-4925-B666-E09DAB03077C}"/>
              </a:ext>
            </a:extLst>
          </p:cNvPr>
          <p:cNvSpPr txBox="1"/>
          <p:nvPr/>
        </p:nvSpPr>
        <p:spPr>
          <a:xfrm>
            <a:off x="116325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Ngọc luôn ghi nhớ những việc cần làm.</a:t>
            </a:r>
          </a:p>
        </p:txBody>
      </p:sp>
      <p:sp>
        <p:nvSpPr>
          <p:cNvPr id="9" name="TextBox 8">
            <a:extLst>
              <a:ext uri="{FF2B5EF4-FFF2-40B4-BE49-F238E27FC236}">
                <a16:creationId xmlns:a16="http://schemas.microsoft.com/office/drawing/2014/main" id="{30A655FC-1D8C-4A51-BD2B-877389A735E7}"/>
              </a:ext>
            </a:extLst>
          </p:cNvPr>
          <p:cNvSpPr txBox="1"/>
          <p:nvPr/>
        </p:nvSpPr>
        <p:spPr>
          <a:xfrm>
            <a:off x="634423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Trang dành hết thời gian rảnh rỗi để xem ti vi.</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flipH="1">
            <a:off x="517095"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10189026"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0CF453-7A03-4EAF-BFB5-0A93D71931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814388" y="1724588"/>
            <a:ext cx="10563225" cy="3171825"/>
          </a:xfrm>
          <a:prstGeom prst="rect">
            <a:avLst/>
          </a:prstGeom>
        </p:spPr>
      </p:pic>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sp>
        <p:nvSpPr>
          <p:cNvPr id="8" name="TextBox 7">
            <a:extLst>
              <a:ext uri="{FF2B5EF4-FFF2-40B4-BE49-F238E27FC236}">
                <a16:creationId xmlns:a16="http://schemas.microsoft.com/office/drawing/2014/main" id="{9C7C1A81-AAED-4925-B666-E09DAB03077C}"/>
              </a:ext>
            </a:extLst>
          </p:cNvPr>
          <p:cNvSpPr txBox="1"/>
          <p:nvPr/>
        </p:nvSpPr>
        <p:spPr>
          <a:xfrm>
            <a:off x="104895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Tiến thường chơi đồ chơi trong giờ học.</a:t>
            </a:r>
          </a:p>
        </p:txBody>
      </p:sp>
      <p:sp>
        <p:nvSpPr>
          <p:cNvPr id="9" name="TextBox 8">
            <a:extLst>
              <a:ext uri="{FF2B5EF4-FFF2-40B4-BE49-F238E27FC236}">
                <a16:creationId xmlns:a16="http://schemas.microsoft.com/office/drawing/2014/main" id="{30A655FC-1D8C-4A51-BD2B-877389A735E7}"/>
              </a:ext>
            </a:extLst>
          </p:cNvPr>
          <p:cNvSpPr txBox="1"/>
          <p:nvPr/>
        </p:nvSpPr>
        <p:spPr>
          <a:xfrm>
            <a:off x="622993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Hùng luôn đặt báo thức để dậy đúng giờ.</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a:off x="10285808" y="3271140"/>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420313" y="3271139"/>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Điều gì có thể xảy ra trong các tình huống dưới đây?</a:t>
            </a:r>
          </a:p>
        </p:txBody>
      </p:sp>
      <p:grpSp>
        <p:nvGrpSpPr>
          <p:cNvPr id="11" name="Group 10">
            <a:extLst>
              <a:ext uri="{FF2B5EF4-FFF2-40B4-BE49-F238E27FC236}">
                <a16:creationId xmlns:a16="http://schemas.microsoft.com/office/drawing/2014/main" id="{E4C30BA4-6B36-462E-A985-B573D4036226}"/>
              </a:ext>
            </a:extLst>
          </p:cNvPr>
          <p:cNvGrpSpPr/>
          <p:nvPr/>
        </p:nvGrpSpPr>
        <p:grpSpPr>
          <a:xfrm>
            <a:off x="1722263" y="1628178"/>
            <a:ext cx="4373563" cy="2281355"/>
            <a:chOff x="1824037" y="1724588"/>
            <a:chExt cx="4373563" cy="2281355"/>
          </a:xfrm>
        </p:grpSpPr>
        <p:pic>
          <p:nvPicPr>
            <p:cNvPr id="2" name="Picture 1">
              <a:extLst>
                <a:ext uri="{FF2B5EF4-FFF2-40B4-BE49-F238E27FC236}">
                  <a16:creationId xmlns:a16="http://schemas.microsoft.com/office/drawing/2014/main" id="{CFB0F7FF-BBCF-45EA-9F1C-88EA448E7CCD}"/>
                </a:ext>
              </a:extLst>
            </p:cNvPr>
            <p:cNvPicPr>
              <a:picLocks noChangeAspect="1"/>
            </p:cNvPicPr>
            <p:nvPr/>
          </p:nvPicPr>
          <p:blipFill rotWithShape="1">
            <a:blip r:embed="rId4">
              <a:clrChange>
                <a:clrFrom>
                  <a:srgbClr val="FFFFFF"/>
                </a:clrFrom>
                <a:clrTo>
                  <a:srgbClr val="FFFFFF">
                    <a:alpha val="0"/>
                  </a:srgbClr>
                </a:clrTo>
              </a:clrChange>
            </a:blip>
            <a:srcRect r="48869" b="29556"/>
            <a:stretch/>
          </p:blipFill>
          <p:spPr>
            <a:xfrm>
              <a:off x="1824037" y="1724588"/>
              <a:ext cx="4373563" cy="2281355"/>
            </a:xfrm>
            <a:prstGeom prst="rect">
              <a:avLst/>
            </a:prstGeom>
          </p:spPr>
        </p:pic>
        <p:grpSp>
          <p:nvGrpSpPr>
            <p:cNvPr id="10" name="Group 9">
              <a:extLst>
                <a:ext uri="{FF2B5EF4-FFF2-40B4-BE49-F238E27FC236}">
                  <a16:creationId xmlns:a16="http://schemas.microsoft.com/office/drawing/2014/main" id="{C3B4CA70-70B1-48C1-8EFE-15AD6BD1658E}"/>
                </a:ext>
              </a:extLst>
            </p:cNvPr>
            <p:cNvGrpSpPr/>
            <p:nvPr/>
          </p:nvGrpSpPr>
          <p:grpSpPr>
            <a:xfrm>
              <a:off x="2276475" y="2512840"/>
              <a:ext cx="3375025" cy="830997"/>
              <a:chOff x="2276475" y="2512840"/>
              <a:chExt cx="3375025" cy="830997"/>
            </a:xfrm>
          </p:grpSpPr>
          <p:sp>
            <p:nvSpPr>
              <p:cNvPr id="8" name="Diamond 7">
                <a:extLst>
                  <a:ext uri="{FF2B5EF4-FFF2-40B4-BE49-F238E27FC236}">
                    <a16:creationId xmlns:a16="http://schemas.microsoft.com/office/drawing/2014/main" id="{8503739B-501F-4F72-8A76-235F77A86C11}"/>
                  </a:ext>
                </a:extLst>
              </p:cNvPr>
              <p:cNvSpPr/>
              <p:nvPr/>
            </p:nvSpPr>
            <p:spPr>
              <a:xfrm>
                <a:off x="2276475" y="2518393"/>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sp>
            <p:nvSpPr>
              <p:cNvPr id="9" name="TextBox 8">
                <a:extLst>
                  <a:ext uri="{FF2B5EF4-FFF2-40B4-BE49-F238E27FC236}">
                    <a16:creationId xmlns:a16="http://schemas.microsoft.com/office/drawing/2014/main" id="{1F127C55-93AA-48F0-BBD2-8642DCFEFD9A}"/>
                  </a:ext>
                </a:extLst>
              </p:cNvPr>
              <p:cNvSpPr txBox="1"/>
              <p:nvPr/>
            </p:nvSpPr>
            <p:spPr>
              <a:xfrm>
                <a:off x="2667000" y="2512840"/>
                <a:ext cx="2984500" cy="830997"/>
              </a:xfrm>
              <a:prstGeom prst="rect">
                <a:avLst/>
              </a:prstGeom>
              <a:noFill/>
            </p:spPr>
            <p:txBody>
              <a:bodyPr wrap="square" rtlCol="0">
                <a:spAutoFit/>
              </a:bodyPr>
              <a:lstStyle/>
              <a:p>
                <a:r>
                  <a:rPr lang="vi-VN" sz="2400" dirty="0">
                    <a:solidFill>
                      <a:schemeClr val="bg2"/>
                    </a:solidFill>
                  </a:rPr>
                  <a:t>Tùng thường xuyên đi ngủ muộn.</a:t>
                </a:r>
              </a:p>
            </p:txBody>
          </p:sp>
        </p:grpSp>
      </p:grpSp>
      <p:sp>
        <p:nvSpPr>
          <p:cNvPr id="13" name="TextBox 12">
            <a:extLst>
              <a:ext uri="{FF2B5EF4-FFF2-40B4-BE49-F238E27FC236}">
                <a16:creationId xmlns:a16="http://schemas.microsoft.com/office/drawing/2014/main" id="{C289BC6B-17C5-4976-8712-E3FC8B688E8F}"/>
              </a:ext>
            </a:extLst>
          </p:cNvPr>
          <p:cNvSpPr txBox="1"/>
          <p:nvPr/>
        </p:nvSpPr>
        <p:spPr>
          <a:xfrm>
            <a:off x="1486344" y="4693342"/>
            <a:ext cx="4396887"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Ảnh hưởng đến sức khỏe.</a:t>
            </a:r>
          </a:p>
        </p:txBody>
      </p:sp>
      <p:sp>
        <p:nvSpPr>
          <p:cNvPr id="14" name="TextBox 13">
            <a:extLst>
              <a:ext uri="{FF2B5EF4-FFF2-40B4-BE49-F238E27FC236}">
                <a16:creationId xmlns:a16="http://schemas.microsoft.com/office/drawing/2014/main" id="{C0EC4797-84F5-4E85-AD9E-92139DAB3350}"/>
              </a:ext>
            </a:extLst>
          </p:cNvPr>
          <p:cNvSpPr txBox="1"/>
          <p:nvPr/>
        </p:nvSpPr>
        <p:spPr>
          <a:xfrm>
            <a:off x="1486344" y="3978711"/>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800" kern="0" dirty="0">
                <a:solidFill>
                  <a:srgbClr val="FF0000"/>
                </a:solidFill>
              </a:rPr>
              <a:t>Ít</a:t>
            </a:r>
            <a:r>
              <a:rPr kumimoji="0" lang="vi-VN" sz="2800" b="0" i="0" u="none" strike="noStrike" kern="0" cap="none" spc="0" normalizeH="0" baseline="0" noProof="0" dirty="0">
                <a:ln>
                  <a:noFill/>
                </a:ln>
                <a:solidFill>
                  <a:srgbClr val="FF0000"/>
                </a:solidFill>
                <a:effectLst/>
                <a:uLnTx/>
                <a:uFillTx/>
              </a:rPr>
              <a:t> thời gian nghỉ ngơi.</a:t>
            </a:r>
          </a:p>
        </p:txBody>
      </p:sp>
      <p:sp>
        <p:nvSpPr>
          <p:cNvPr id="15" name="TextBox 14">
            <a:extLst>
              <a:ext uri="{FF2B5EF4-FFF2-40B4-BE49-F238E27FC236}">
                <a16:creationId xmlns:a16="http://schemas.microsoft.com/office/drawing/2014/main" id="{B0692085-D9FC-4032-908D-47056E499A3E}"/>
              </a:ext>
            </a:extLst>
          </p:cNvPr>
          <p:cNvSpPr txBox="1"/>
          <p:nvPr/>
        </p:nvSpPr>
        <p:spPr>
          <a:xfrm>
            <a:off x="1486343" y="5407973"/>
            <a:ext cx="4396887" cy="954107"/>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Dễ bị ngủ quên, thức dậy muộn vào sáng hôm sau.</a:t>
            </a:r>
          </a:p>
        </p:txBody>
      </p:sp>
      <p:pic>
        <p:nvPicPr>
          <p:cNvPr id="1026" name="Picture 2" descr="Happy cute kid boy tired with low energy Premium Vector">
            <a:extLst>
              <a:ext uri="{FF2B5EF4-FFF2-40B4-BE49-F238E27FC236}">
                <a16:creationId xmlns:a16="http://schemas.microsoft.com/office/drawing/2014/main" id="{1300EC3A-A85A-4BDE-908C-CF383FD65568}"/>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7288" y="2242149"/>
            <a:ext cx="2981325" cy="29813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08887234-9F52-435E-B4C0-2B4B45BD5CE5}"/>
              </a:ext>
            </a:extLst>
          </p:cNvPr>
          <p:cNvGrpSpPr/>
          <p:nvPr/>
        </p:nvGrpSpPr>
        <p:grpSpPr>
          <a:xfrm>
            <a:off x="6653736" y="978559"/>
            <a:ext cx="4373563" cy="3321271"/>
            <a:chOff x="6653736" y="978559"/>
            <a:chExt cx="4373563" cy="3321271"/>
          </a:xfrm>
        </p:grpSpPr>
        <p:pic>
          <p:nvPicPr>
            <p:cNvPr id="17" name="Picture 16">
              <a:extLst>
                <a:ext uri="{FF2B5EF4-FFF2-40B4-BE49-F238E27FC236}">
                  <a16:creationId xmlns:a16="http://schemas.microsoft.com/office/drawing/2014/main" id="{E5532FDE-AB14-4CAF-BED4-E6A0D032EBF9}"/>
                </a:ext>
              </a:extLst>
            </p:cNvPr>
            <p:cNvPicPr>
              <a:picLocks noChangeAspect="1"/>
            </p:cNvPicPr>
            <p:nvPr/>
          </p:nvPicPr>
          <p:blipFill rotWithShape="1">
            <a:blip r:embed="rId4">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8" name="Diamond 17">
              <a:extLst>
                <a:ext uri="{FF2B5EF4-FFF2-40B4-BE49-F238E27FC236}">
                  <a16:creationId xmlns:a16="http://schemas.microsoft.com/office/drawing/2014/main" id="{7A8C9158-A7C1-469E-A58B-EA9DB6D172F8}"/>
                </a:ext>
              </a:extLst>
            </p:cNvPr>
            <p:cNvSpPr/>
            <p:nvPr/>
          </p:nvSpPr>
          <p:spPr>
            <a:xfrm>
              <a:off x="7431223" y="193266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2</a:t>
              </a:r>
            </a:p>
          </p:txBody>
        </p:sp>
        <p:sp>
          <p:nvSpPr>
            <p:cNvPr id="19" name="TextBox 18">
              <a:extLst>
                <a:ext uri="{FF2B5EF4-FFF2-40B4-BE49-F238E27FC236}">
                  <a16:creationId xmlns:a16="http://schemas.microsoft.com/office/drawing/2014/main" id="{5E67DF27-864D-49B0-BF9B-4C0934C835A6}"/>
                </a:ext>
              </a:extLst>
            </p:cNvPr>
            <p:cNvSpPr txBox="1"/>
            <p:nvPr/>
          </p:nvSpPr>
          <p:spPr>
            <a:xfrm>
              <a:off x="7298069" y="1872397"/>
              <a:ext cx="2859314" cy="1938992"/>
            </a:xfrm>
            <a:prstGeom prst="rect">
              <a:avLst/>
            </a:prstGeom>
            <a:noFill/>
          </p:spPr>
          <p:txBody>
            <a:bodyPr wrap="square" rtlCol="0">
              <a:spAutoFit/>
            </a:bodyPr>
            <a:lstStyle/>
            <a:p>
              <a:pPr algn="ctr"/>
              <a:r>
                <a:rPr lang="vi-VN" sz="2400" dirty="0">
                  <a:solidFill>
                    <a:schemeClr val="bg2"/>
                  </a:solidFill>
                </a:rPr>
                <a:t>     Minh luôn thực hiện đúng giờ học, giờ chơi và tranh thủ thời gian làm việc nhà.</a:t>
              </a:r>
            </a:p>
          </p:txBody>
        </p:sp>
      </p:grpSp>
      <p:pic>
        <p:nvPicPr>
          <p:cNvPr id="1028" name="Picture 4" descr="Menino bonito garoto estudante feliz com livro e lápis Vetor Premium">
            <a:extLst>
              <a:ext uri="{FF2B5EF4-FFF2-40B4-BE49-F238E27FC236}">
                <a16:creationId xmlns:a16="http://schemas.microsoft.com/office/drawing/2014/main" id="{D40AB892-5F28-4150-93E3-000363D4C3EB}"/>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33047" y="2503334"/>
            <a:ext cx="2458953" cy="24589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BA97C2F-87F6-4F02-8CE9-3C88AEAD1588}"/>
              </a:ext>
            </a:extLst>
          </p:cNvPr>
          <p:cNvSpPr txBox="1"/>
          <p:nvPr/>
        </p:nvSpPr>
        <p:spPr>
          <a:xfrm>
            <a:off x="6653736" y="4334786"/>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Làm được nhiều việc.</a:t>
            </a:r>
          </a:p>
        </p:txBody>
      </p:sp>
      <p:sp>
        <p:nvSpPr>
          <p:cNvPr id="23" name="TextBox 22">
            <a:extLst>
              <a:ext uri="{FF2B5EF4-FFF2-40B4-BE49-F238E27FC236}">
                <a16:creationId xmlns:a16="http://schemas.microsoft.com/office/drawing/2014/main" id="{5CCEBABE-A892-41F0-AC5E-43FE7736DE65}"/>
              </a:ext>
            </a:extLst>
          </p:cNvPr>
          <p:cNvSpPr txBox="1"/>
          <p:nvPr/>
        </p:nvSpPr>
        <p:spPr>
          <a:xfrm>
            <a:off x="6915301" y="5039202"/>
            <a:ext cx="3375635"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Công việc hiệu quả.</a:t>
            </a:r>
          </a:p>
        </p:txBody>
      </p:sp>
      <p:sp>
        <p:nvSpPr>
          <p:cNvPr id="24" name="TextBox 23">
            <a:extLst>
              <a:ext uri="{FF2B5EF4-FFF2-40B4-BE49-F238E27FC236}">
                <a16:creationId xmlns:a16="http://schemas.microsoft.com/office/drawing/2014/main" id="{91A64755-AD73-4457-8A6B-687AC467C08C}"/>
              </a:ext>
            </a:extLst>
          </p:cNvPr>
          <p:cNvSpPr txBox="1"/>
          <p:nvPr/>
        </p:nvSpPr>
        <p:spPr>
          <a:xfrm>
            <a:off x="7876884" y="5743618"/>
            <a:ext cx="2414052"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Sức khỏe tốt.</a:t>
            </a:r>
          </a:p>
        </p:txBody>
      </p:sp>
    </p:spTree>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animBg="1"/>
      <p:bldP spid="15"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pic>
        <p:nvPicPr>
          <p:cNvPr id="12" name="Picture 11">
            <a:extLst>
              <a:ext uri="{FF2B5EF4-FFF2-40B4-BE49-F238E27FC236}">
                <a16:creationId xmlns:a16="http://schemas.microsoft.com/office/drawing/2014/main" id="{4934413B-198D-4048-80EB-C87D91B4919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45637" y="1845259"/>
            <a:ext cx="6306577" cy="4323311"/>
          </a:xfrm>
          <a:prstGeom prst="rect">
            <a:avLst/>
          </a:prstGeom>
        </p:spPr>
      </p:pic>
      <p:sp>
        <p:nvSpPr>
          <p:cNvPr id="25" name="Diamond 24">
            <a:extLst>
              <a:ext uri="{FF2B5EF4-FFF2-40B4-BE49-F238E27FC236}">
                <a16:creationId xmlns:a16="http://schemas.microsoft.com/office/drawing/2014/main" id="{E077F5F8-028A-4818-AE90-D231FE17D0D7}"/>
              </a:ext>
            </a:extLst>
          </p:cNvPr>
          <p:cNvSpPr/>
          <p:nvPr/>
        </p:nvSpPr>
        <p:spPr>
          <a:xfrm>
            <a:off x="3671249" y="1184959"/>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1</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179406"/>
            <a:ext cx="6039440" cy="523220"/>
          </a:xfrm>
          <a:prstGeom prst="rect">
            <a:avLst/>
          </a:prstGeom>
          <a:noFill/>
        </p:spPr>
        <p:txBody>
          <a:bodyPr wrap="square" rtlCol="0">
            <a:spAutoFit/>
          </a:bodyPr>
          <a:lstStyle/>
          <a:p>
            <a:r>
              <a:rPr lang="vi-VN" sz="2800" dirty="0">
                <a:solidFill>
                  <a:schemeClr val="bg2"/>
                </a:solidFill>
              </a:rPr>
              <a:t>Nam vừa vẽ tranh vừa xem ti vi.</a:t>
            </a:r>
          </a:p>
        </p:txBody>
      </p:sp>
      <p:pic>
        <p:nvPicPr>
          <p:cNvPr id="2050" name="Picture 2" descr="Happy cute boy study with smile Premium Vector">
            <a:extLst>
              <a:ext uri="{FF2B5EF4-FFF2-40B4-BE49-F238E27FC236}">
                <a16:creationId xmlns:a16="http://schemas.microsoft.com/office/drawing/2014/main" id="{E048FE43-7F65-4A96-A28F-C9E031BDD1D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4" y="3932943"/>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CB61F0E4-3B0D-4991-8C07-3278D721A9F7}"/>
              </a:ext>
            </a:extLst>
          </p:cNvPr>
          <p:cNvGrpSpPr/>
          <p:nvPr/>
        </p:nvGrpSpPr>
        <p:grpSpPr>
          <a:xfrm>
            <a:off x="7271657" y="1616768"/>
            <a:ext cx="4245620" cy="2736928"/>
            <a:chOff x="7271657" y="1616768"/>
            <a:chExt cx="4245620" cy="2736928"/>
          </a:xfrm>
        </p:grpSpPr>
        <p:sp>
          <p:nvSpPr>
            <p:cNvPr id="21" name="Speech Bubble: Oval 20">
              <a:extLst>
                <a:ext uri="{FF2B5EF4-FFF2-40B4-BE49-F238E27FC236}">
                  <a16:creationId xmlns:a16="http://schemas.microsoft.com/office/drawing/2014/main" id="{3F5959CC-F16C-448F-BB71-53834670DE95}"/>
                </a:ext>
              </a:extLst>
            </p:cNvPr>
            <p:cNvSpPr/>
            <p:nvPr/>
          </p:nvSpPr>
          <p:spPr>
            <a:xfrm>
              <a:off x="7271657" y="1616768"/>
              <a:ext cx="4245620" cy="273692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32368" y="1910330"/>
              <a:ext cx="3724198" cy="2308324"/>
            </a:xfrm>
            <a:prstGeom prst="rect">
              <a:avLst/>
            </a:prstGeom>
          </p:spPr>
          <p:txBody>
            <a:bodyPr wrap="square">
              <a:spAutoFit/>
            </a:bodyPr>
            <a:lstStyle/>
            <a:p>
              <a:pPr algn="ctr"/>
              <a:r>
                <a:rPr lang="vi-VN" sz="2400" dirty="0">
                  <a:solidFill>
                    <a:srgbClr val="FF0000"/>
                  </a:solidFill>
                </a:rPr>
                <a:t>Cậu nên tập trung vẽ tranh xong rồi xem tivi nhé! Như vậy sẽ tiết kiệm được nhiều thời gian mà vẫn hoàn thành hết được công việc đấy!</a:t>
              </a:r>
            </a:p>
          </p:txBody>
        </p:sp>
      </p:grpSp>
    </p:spTree>
    <p:extLst>
      <p:ext uri="{BB962C8B-B14F-4D97-AF65-F5344CB8AC3E}">
        <p14:creationId xmlns:p14="http://schemas.microsoft.com/office/powerpoint/2010/main" val="20654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animBg="1"/>
      <p:bldP spid="26"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590</TotalTime>
  <Words>675</Words>
  <Application>Microsoft Office PowerPoint</Application>
  <PresentationFormat>Widescreen</PresentationFormat>
  <Paragraphs>81</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SimSun</vt:lpstr>
      <vt:lpstr>Arial</vt:lpstr>
      <vt:lpstr>Calibri</vt:lpstr>
      <vt:lpstr>等线</vt:lpstr>
      <vt:lpstr>Times New Roman</vt:lpstr>
      <vt:lpstr>UTM Cookies</vt:lpstr>
      <vt:lpstr>Wingdings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DELL</cp:lastModifiedBy>
  <cp:revision>36</cp:revision>
  <dcterms:created xsi:type="dcterms:W3CDTF">2021-06-11T02:39:36Z</dcterms:created>
  <dcterms:modified xsi:type="dcterms:W3CDTF">2024-11-28T03:28:21Z</dcterms:modified>
</cp:coreProperties>
</file>