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6" r:id="rId11"/>
    <p:sldId id="267" r:id="rId12"/>
    <p:sldId id="268" r:id="rId13"/>
    <p:sldId id="26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258"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8B8210-8DD5-4DD9-B8E8-71F8E6F2A101}" type="datetimeFigureOut">
              <a:rPr lang="en-US" smtClean="0"/>
              <a:t>11-Feb-25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174298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B8210-8DD5-4DD9-B8E8-71F8E6F2A101}" type="datetimeFigureOut">
              <a:rPr lang="en-US" smtClean="0"/>
              <a:t>11-Feb-25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205860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B8210-8DD5-4DD9-B8E8-71F8E6F2A101}" type="datetimeFigureOut">
              <a:rPr lang="en-US" smtClean="0"/>
              <a:t>11-Feb-25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308092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8B8210-8DD5-4DD9-B8E8-71F8E6F2A101}" type="datetimeFigureOut">
              <a:rPr lang="en-US" smtClean="0"/>
              <a:t>11-Feb-25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174825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8B8210-8DD5-4DD9-B8E8-71F8E6F2A101}" type="datetimeFigureOut">
              <a:rPr lang="en-US" smtClean="0"/>
              <a:t>11-Feb-25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98233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8B8210-8DD5-4DD9-B8E8-71F8E6F2A101}" type="datetimeFigureOut">
              <a:rPr lang="en-US" smtClean="0"/>
              <a:t>11-Feb-25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2996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8B8210-8DD5-4DD9-B8E8-71F8E6F2A101}" type="datetimeFigureOut">
              <a:rPr lang="en-US" smtClean="0"/>
              <a:t>11-Feb-25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2945625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8B8210-8DD5-4DD9-B8E8-71F8E6F2A101}" type="datetimeFigureOut">
              <a:rPr lang="en-US" smtClean="0"/>
              <a:t>11-Feb-25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164730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8B8210-8DD5-4DD9-B8E8-71F8E6F2A101}" type="datetimeFigureOut">
              <a:rPr lang="en-US" smtClean="0"/>
              <a:t>11-Feb-25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101674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8B8210-8DD5-4DD9-B8E8-71F8E6F2A101}" type="datetimeFigureOut">
              <a:rPr lang="en-US" smtClean="0"/>
              <a:t>11-Feb-25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1956227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8B8210-8DD5-4DD9-B8E8-71F8E6F2A101}" type="datetimeFigureOut">
              <a:rPr lang="en-US" smtClean="0"/>
              <a:t>11-Feb-25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F68E3-1900-470C-9187-3BC9F0285A60}" type="slidenum">
              <a:rPr lang="en-US" smtClean="0"/>
              <a:t>‹#›</a:t>
            </a:fld>
            <a:endParaRPr lang="en-US"/>
          </a:p>
        </p:txBody>
      </p:sp>
    </p:spTree>
    <p:extLst>
      <p:ext uri="{BB962C8B-B14F-4D97-AF65-F5344CB8AC3E}">
        <p14:creationId xmlns:p14="http://schemas.microsoft.com/office/powerpoint/2010/main" val="848442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8B8210-8DD5-4DD9-B8E8-71F8E6F2A101}" type="datetimeFigureOut">
              <a:rPr lang="en-US" smtClean="0"/>
              <a:t>11-Feb-25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8AF68E3-1900-470C-9187-3BC9F0285A60}" type="slidenum">
              <a:rPr lang="en-US" smtClean="0"/>
              <a:t>‹#›</a:t>
            </a:fld>
            <a:endParaRPr lang="en-US"/>
          </a:p>
        </p:txBody>
      </p:sp>
    </p:spTree>
    <p:extLst>
      <p:ext uri="{BB962C8B-B14F-4D97-AF65-F5344CB8AC3E}">
        <p14:creationId xmlns:p14="http://schemas.microsoft.com/office/powerpoint/2010/main" val="2584187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7" name="Rectangle 6"/>
          <p:cNvSpPr/>
          <p:nvPr/>
        </p:nvSpPr>
        <p:spPr>
          <a:xfrm>
            <a:off x="-42404" y="1694587"/>
            <a:ext cx="9228809"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u="sng"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Luyện từ và câu</a:t>
            </a:r>
          </a:p>
          <a:p>
            <a:pPr algn="ctr"/>
            <a:r>
              <a:rPr lang="en-US" sz="54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Luyện tập về điệp từ, điệp ngữ</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7866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267" y="-247651"/>
            <a:ext cx="10041467" cy="5648325"/>
          </a:xfrm>
          <a:prstGeom prst="rect">
            <a:avLst/>
          </a:prstGeom>
        </p:spPr>
      </p:pic>
      <p:sp>
        <p:nvSpPr>
          <p:cNvPr id="2" name="TextBox 1"/>
          <p:cNvSpPr txBox="1"/>
          <p:nvPr/>
        </p:nvSpPr>
        <p:spPr>
          <a:xfrm>
            <a:off x="381000" y="838021"/>
            <a:ext cx="8763001" cy="1200329"/>
          </a:xfrm>
          <a:prstGeom prst="rect">
            <a:avLst/>
          </a:prstGeom>
          <a:noFill/>
        </p:spPr>
        <p:txBody>
          <a:bodyPr wrap="square" rtlCol="0">
            <a:spAutoFit/>
          </a:bodyPr>
          <a:lstStyle/>
          <a:p>
            <a:r>
              <a:rPr lang="en-US" sz="2400" b="1" smtClean="0">
                <a:latin typeface="Times New Roman" pitchFamily="18" charset="0"/>
                <a:cs typeface="Times New Roman" pitchFamily="18" charset="0"/>
              </a:rPr>
              <a:t>1</a:t>
            </a:r>
            <a:r>
              <a:rPr lang="vi-VN" sz="2400" b="1" smtClean="0">
                <a:latin typeface="Times New Roman" pitchFamily="18" charset="0"/>
                <a:cs typeface="Times New Roman" pitchFamily="18" charset="0"/>
              </a:rPr>
              <a:t>.</a:t>
            </a:r>
            <a:r>
              <a:rPr lang="en-US" sz="2400" b="1" smtClean="0">
                <a:latin typeface="Times New Roman" pitchFamily="18" charset="0"/>
                <a:cs typeface="Times New Roman" pitchFamily="18" charset="0"/>
              </a:rPr>
              <a:t> </a:t>
            </a:r>
            <a:r>
              <a:rPr lang="en-US" sz="2400" b="1" smtClean="0">
                <a:latin typeface="Times New Roman" pitchFamily="18" charset="0"/>
                <a:cs typeface="Times New Roman" pitchFamily="18" charset="0"/>
              </a:rPr>
              <a:t>Trong bài thơ thăm nhà Bác (trang 57- 58), tác giả tố </a:t>
            </a:r>
            <a:r>
              <a:rPr lang="en-US" sz="2400" b="1" smtClean="0">
                <a:latin typeface="Times New Roman" pitchFamily="18" charset="0"/>
                <a:cs typeface="Times New Roman" pitchFamily="18" charset="0"/>
              </a:rPr>
              <a:t>Hữu</a:t>
            </a:r>
            <a:r>
              <a:rPr lang="vi-VN" sz="2400" b="1" smtClean="0">
                <a:latin typeface="Times New Roman" pitchFamily="18" charset="0"/>
                <a:cs typeface="Times New Roman" pitchFamily="18" charset="0"/>
              </a:rPr>
              <a:t> đã sử dụng những điệp từ điệp ngữ nào các điệp từ điệp ngữ ấy có tác dụng gì? </a:t>
            </a:r>
          </a:p>
        </p:txBody>
      </p:sp>
      <p:sp>
        <p:nvSpPr>
          <p:cNvPr id="3" name="Rectangle 2"/>
          <p:cNvSpPr/>
          <p:nvPr/>
        </p:nvSpPr>
        <p:spPr>
          <a:xfrm>
            <a:off x="381000" y="2028160"/>
            <a:ext cx="8763001" cy="3046988"/>
          </a:xfrm>
          <a:prstGeom prst="rect">
            <a:avLst/>
          </a:prstGeom>
        </p:spPr>
        <p:txBody>
          <a:bodyPr wrap="square">
            <a:spAutoFit/>
          </a:bodyPr>
          <a:lstStyle/>
          <a:p>
            <a:r>
              <a:rPr lang="vi-VN" sz="2400" b="1" u="sng" smtClean="0">
                <a:latin typeface="Times New Roman" pitchFamily="18" charset="0"/>
                <a:cs typeface="Times New Roman" pitchFamily="18" charset="0"/>
              </a:rPr>
              <a:t>Đáp án:</a:t>
            </a:r>
          </a:p>
          <a:p>
            <a:r>
              <a:rPr lang="en-US" sz="2400" smtClean="0">
                <a:latin typeface="Times New Roman" pitchFamily="18" charset="0"/>
                <a:cs typeface="Times New Roman" pitchFamily="18" charset="0"/>
              </a:rPr>
              <a:t>* </a:t>
            </a:r>
            <a:r>
              <a:rPr lang="en-US" sz="2400">
                <a:latin typeface="Times New Roman" pitchFamily="18" charset="0"/>
                <a:cs typeface="Times New Roman" pitchFamily="18" charset="0"/>
              </a:rPr>
              <a:t>Điệp từ, điệp ngữ</a:t>
            </a:r>
            <a:r>
              <a:rPr lang="en-US" sz="2400" b="1">
                <a:latin typeface="Times New Roman" pitchFamily="18" charset="0"/>
                <a:cs typeface="Times New Roman" pitchFamily="18" charset="0"/>
              </a:rPr>
              <a:t>:</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a:t>
            </a:r>
            <a:r>
              <a:rPr lang="en-US" sz="2400" b="1">
                <a:latin typeface="Times New Roman" pitchFamily="18" charset="0"/>
                <a:cs typeface="Times New Roman" pitchFamily="18" charset="0"/>
              </a:rPr>
              <a:t> Có </a:t>
            </a:r>
            <a:r>
              <a:rPr lang="en-US" sz="2400">
                <a:latin typeface="Times New Roman" pitchFamily="18" charset="0"/>
                <a:cs typeface="Times New Roman" pitchFamily="18" charset="0"/>
              </a:rPr>
              <a:t>hồ nước lặng sôi tăm cá; </a:t>
            </a:r>
            <a:r>
              <a:rPr lang="en-US" sz="2400" b="1">
                <a:latin typeface="Times New Roman" pitchFamily="18" charset="0"/>
                <a:cs typeface="Times New Roman" pitchFamily="18" charset="0"/>
              </a:rPr>
              <a:t>Có </a:t>
            </a:r>
            <a:r>
              <a:rPr lang="en-US" sz="2400">
                <a:latin typeface="Times New Roman" pitchFamily="18" charset="0"/>
                <a:cs typeface="Times New Roman" pitchFamily="18" charset="0"/>
              </a:rPr>
              <a:t>bưởi cam thơm, mát bóng dừa.</a:t>
            </a:r>
          </a:p>
          <a:p>
            <a:r>
              <a:rPr lang="en-US" sz="2400" i="1">
                <a:latin typeface="Times New Roman" pitchFamily="18" charset="0"/>
                <a:cs typeface="Times New Roman" pitchFamily="18" charset="0"/>
              </a:rPr>
              <a:t>-&gt; Tác dụng:</a:t>
            </a:r>
            <a:r>
              <a:rPr lang="en-US" sz="2400">
                <a:latin typeface="Times New Roman" pitchFamily="18" charset="0"/>
                <a:cs typeface="Times New Roman" pitchFamily="18" charset="0"/>
              </a:rPr>
              <a:t> Khắc hoạ vẻ đẹp đa dạng, phong phú của vườn nhà Bác.</a:t>
            </a:r>
          </a:p>
          <a:p>
            <a:r>
              <a:rPr lang="vi-VN" sz="2400">
                <a:latin typeface="Times New Roman" pitchFamily="18" charset="0"/>
                <a:cs typeface="Times New Roman" pitchFamily="18" charset="0"/>
              </a:rPr>
              <a:t>+ Ôi lòng Bác vậy, cứ </a:t>
            </a:r>
            <a:r>
              <a:rPr lang="vi-VN" sz="2400" b="1">
                <a:latin typeface="Times New Roman" pitchFamily="18" charset="0"/>
                <a:cs typeface="Times New Roman" pitchFamily="18" charset="0"/>
              </a:rPr>
              <a:t>thương </a:t>
            </a:r>
            <a:r>
              <a:rPr lang="vi-VN" sz="2400">
                <a:latin typeface="Times New Roman" pitchFamily="18" charset="0"/>
                <a:cs typeface="Times New Roman" pitchFamily="18" charset="0"/>
              </a:rPr>
              <a:t>ta</a:t>
            </a:r>
            <a:r>
              <a:rPr lang="vi-VN" sz="2400">
                <a:latin typeface="Times New Roman" pitchFamily="18" charset="0"/>
                <a:cs typeface="Times New Roman" pitchFamily="18" charset="0"/>
              </a:rPr>
              <a:t>; </a:t>
            </a:r>
            <a:endParaRPr lang="vi-VN" sz="2400" smtClean="0">
              <a:latin typeface="Times New Roman" pitchFamily="18" charset="0"/>
              <a:cs typeface="Times New Roman" pitchFamily="18" charset="0"/>
            </a:endParaRPr>
          </a:p>
          <a:p>
            <a:r>
              <a:rPr lang="vi-VN" sz="2400" b="1" smtClean="0">
                <a:latin typeface="Times New Roman" pitchFamily="18" charset="0"/>
                <a:cs typeface="Times New Roman" pitchFamily="18" charset="0"/>
              </a:rPr>
              <a:t>Thương</a:t>
            </a:r>
            <a:r>
              <a:rPr lang="en-US" sz="2400" smtClean="0">
                <a:latin typeface="Times New Roman" pitchFamily="18" charset="0"/>
                <a:cs typeface="Times New Roman" pitchFamily="18" charset="0"/>
              </a:rPr>
              <a:t>cuộc </a:t>
            </a:r>
            <a:r>
              <a:rPr lang="en-US" sz="2400">
                <a:latin typeface="Times New Roman" pitchFamily="18" charset="0"/>
                <a:cs typeface="Times New Roman" pitchFamily="18" charset="0"/>
              </a:rPr>
              <a:t>đời chung, </a:t>
            </a:r>
            <a:r>
              <a:rPr lang="en-US" sz="2400" b="1">
                <a:latin typeface="Times New Roman" pitchFamily="18" charset="0"/>
                <a:cs typeface="Times New Roman" pitchFamily="18" charset="0"/>
              </a:rPr>
              <a:t>thương </a:t>
            </a:r>
            <a:r>
              <a:rPr lang="en-US" sz="2400">
                <a:latin typeface="Times New Roman" pitchFamily="18" charset="0"/>
                <a:cs typeface="Times New Roman" pitchFamily="18" charset="0"/>
              </a:rPr>
              <a:t>cỏ hoa.</a:t>
            </a:r>
          </a:p>
          <a:p>
            <a:r>
              <a:rPr lang="en-US" sz="2400">
                <a:latin typeface="Times New Roman" pitchFamily="18" charset="0"/>
                <a:cs typeface="Times New Roman" pitchFamily="18" charset="0"/>
              </a:rPr>
              <a:t>-&gt; </a:t>
            </a:r>
            <a:r>
              <a:rPr lang="en-US" sz="2400" i="1">
                <a:latin typeface="Times New Roman" pitchFamily="18" charset="0"/>
                <a:cs typeface="Times New Roman" pitchFamily="18" charset="0"/>
              </a:rPr>
              <a:t>Tác dụng:</a:t>
            </a:r>
            <a:r>
              <a:rPr lang="en-US" sz="2400">
                <a:latin typeface="Times New Roman" pitchFamily="18" charset="0"/>
                <a:cs typeface="Times New Roman" pitchFamily="18" charset="0"/>
              </a:rPr>
              <a:t> Nhấn mạnh tình thương bao la của Bác bao trùm vạn vật.</a:t>
            </a:r>
          </a:p>
        </p:txBody>
      </p:sp>
    </p:spTree>
    <p:extLst>
      <p:ext uri="{BB962C8B-B14F-4D97-AF65-F5344CB8AC3E}">
        <p14:creationId xmlns:p14="http://schemas.microsoft.com/office/powerpoint/2010/main" val="283200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267" y="-247651"/>
            <a:ext cx="10041467" cy="5648325"/>
          </a:xfrm>
          <a:prstGeom prst="rect">
            <a:avLst/>
          </a:prstGeom>
        </p:spPr>
      </p:pic>
      <p:sp>
        <p:nvSpPr>
          <p:cNvPr id="2" name="TextBox 1"/>
          <p:cNvSpPr txBox="1"/>
          <p:nvPr/>
        </p:nvSpPr>
        <p:spPr>
          <a:xfrm>
            <a:off x="762000" y="281478"/>
            <a:ext cx="8610601" cy="2308324"/>
          </a:xfrm>
          <a:prstGeom prst="rect">
            <a:avLst/>
          </a:prstGeom>
          <a:noFill/>
        </p:spPr>
        <p:txBody>
          <a:bodyPr wrap="square" rtlCol="0">
            <a:spAutoFit/>
          </a:bodyPr>
          <a:lstStyle/>
          <a:p>
            <a:r>
              <a:rPr lang="vi-VN" sz="2400" b="1" smtClean="0">
                <a:latin typeface="Times New Roman" pitchFamily="18" charset="0"/>
                <a:cs typeface="Times New Roman" pitchFamily="18" charset="0"/>
              </a:rPr>
              <a:t>2. Tìm điệp từ điệp ngữ trong câu dưới đây. Việc sử dụng các điệp từ, điệp ngữ ấy nhằm nhấn mạnh mong muốn tình cảm gì của tác giả đối với Tổ quốc và nhân dân?</a:t>
            </a:r>
          </a:p>
          <a:p>
            <a:r>
              <a:rPr lang="vi-VN" sz="2400" smtClean="0">
                <a:latin typeface="Times New Roman" pitchFamily="18" charset="0"/>
                <a:cs typeface="Times New Roman" pitchFamily="18" charset="0"/>
              </a:rPr>
              <a:t>	Tôi </a:t>
            </a:r>
            <a:r>
              <a:rPr lang="vi-VN" sz="2400">
                <a:latin typeface="Times New Roman" pitchFamily="18" charset="0"/>
                <a:cs typeface="Times New Roman" pitchFamily="18" charset="0"/>
              </a:rPr>
              <a:t>chỉ có một sự </a:t>
            </a:r>
            <a:r>
              <a:rPr lang="vi-VN" sz="2400">
                <a:latin typeface="Times New Roman" pitchFamily="18" charset="0"/>
                <a:cs typeface="Times New Roman" pitchFamily="18" charset="0"/>
              </a:rPr>
              <a:t>ham </a:t>
            </a:r>
            <a:r>
              <a:rPr lang="vi-VN" sz="2400" smtClean="0">
                <a:latin typeface="Times New Roman" pitchFamily="18" charset="0"/>
                <a:cs typeface="Times New Roman" pitchFamily="18" charset="0"/>
              </a:rPr>
              <a:t>muốn, </a:t>
            </a:r>
            <a:r>
              <a:rPr lang="vi-VN" sz="2400">
                <a:latin typeface="Times New Roman" pitchFamily="18" charset="0"/>
                <a:cs typeface="Times New Roman" pitchFamily="18" charset="0"/>
              </a:rPr>
              <a:t>ham muốn </a:t>
            </a:r>
            <a:r>
              <a:rPr lang="vi-VN" sz="2400">
                <a:latin typeface="Times New Roman" pitchFamily="18" charset="0"/>
                <a:cs typeface="Times New Roman" pitchFamily="18" charset="0"/>
              </a:rPr>
              <a:t>tột </a:t>
            </a:r>
            <a:r>
              <a:rPr lang="vi-VN" sz="2400" smtClean="0">
                <a:latin typeface="Times New Roman" pitchFamily="18" charset="0"/>
                <a:cs typeface="Times New Roman" pitchFamily="18" charset="0"/>
              </a:rPr>
              <a:t>bậc, </a:t>
            </a:r>
            <a:r>
              <a:rPr lang="vi-VN" sz="2400">
                <a:latin typeface="Times New Roman" pitchFamily="18" charset="0"/>
                <a:cs typeface="Times New Roman" pitchFamily="18" charset="0"/>
              </a:rPr>
              <a:t>là làm sao cho nước ta được hoàn toàn </a:t>
            </a:r>
            <a:r>
              <a:rPr lang="vi-VN" sz="2400">
                <a:latin typeface="Times New Roman" pitchFamily="18" charset="0"/>
                <a:cs typeface="Times New Roman" pitchFamily="18" charset="0"/>
              </a:rPr>
              <a:t>độc </a:t>
            </a:r>
            <a:r>
              <a:rPr lang="vi-VN" sz="2400" smtClean="0">
                <a:latin typeface="Times New Roman" pitchFamily="18" charset="0"/>
                <a:cs typeface="Times New Roman" pitchFamily="18" charset="0"/>
              </a:rPr>
              <a:t>lập, </a:t>
            </a:r>
            <a:r>
              <a:rPr lang="vi-VN" sz="2400">
                <a:latin typeface="Times New Roman" pitchFamily="18" charset="0"/>
                <a:cs typeface="Times New Roman" pitchFamily="18" charset="0"/>
              </a:rPr>
              <a:t>dân ta được hoàn toàn </a:t>
            </a:r>
            <a:r>
              <a:rPr lang="vi-VN" sz="2400">
                <a:latin typeface="Times New Roman" pitchFamily="18" charset="0"/>
                <a:cs typeface="Times New Roman" pitchFamily="18" charset="0"/>
              </a:rPr>
              <a:t>tự </a:t>
            </a:r>
            <a:r>
              <a:rPr lang="vi-VN" sz="2400" smtClean="0">
                <a:latin typeface="Times New Roman" pitchFamily="18" charset="0"/>
                <a:cs typeface="Times New Roman" pitchFamily="18" charset="0"/>
              </a:rPr>
              <a:t>do, </a:t>
            </a:r>
            <a:r>
              <a:rPr lang="vi-VN" sz="2400">
                <a:latin typeface="Times New Roman" pitchFamily="18" charset="0"/>
                <a:cs typeface="Times New Roman" pitchFamily="18" charset="0"/>
              </a:rPr>
              <a:t>đồng bào ta ai cũng có cơm ăn </a:t>
            </a:r>
            <a:r>
              <a:rPr lang="vi-VN" sz="2400">
                <a:latin typeface="Times New Roman" pitchFamily="18" charset="0"/>
                <a:cs typeface="Times New Roman" pitchFamily="18" charset="0"/>
              </a:rPr>
              <a:t>áo </a:t>
            </a:r>
            <a:r>
              <a:rPr lang="vi-VN" sz="2400" smtClean="0">
                <a:latin typeface="Times New Roman" pitchFamily="18" charset="0"/>
                <a:cs typeface="Times New Roman" pitchFamily="18" charset="0"/>
              </a:rPr>
              <a:t>mặc, </a:t>
            </a:r>
            <a:r>
              <a:rPr lang="vi-VN" sz="2400">
                <a:latin typeface="Times New Roman" pitchFamily="18" charset="0"/>
                <a:cs typeface="Times New Roman" pitchFamily="18" charset="0"/>
              </a:rPr>
              <a:t>ai cũng được </a:t>
            </a:r>
            <a:r>
              <a:rPr lang="vi-VN" sz="2400">
                <a:latin typeface="Times New Roman" pitchFamily="18" charset="0"/>
                <a:cs typeface="Times New Roman" pitchFamily="18" charset="0"/>
              </a:rPr>
              <a:t>học </a:t>
            </a:r>
            <a:r>
              <a:rPr lang="vi-VN" sz="2400" smtClean="0">
                <a:latin typeface="Times New Roman" pitchFamily="18" charset="0"/>
                <a:cs typeface="Times New Roman" pitchFamily="18" charset="0"/>
              </a:rPr>
              <a:t>hành. </a:t>
            </a:r>
          </a:p>
        </p:txBody>
      </p:sp>
      <p:sp>
        <p:nvSpPr>
          <p:cNvPr id="3" name="Rectangle 2"/>
          <p:cNvSpPr/>
          <p:nvPr/>
        </p:nvSpPr>
        <p:spPr>
          <a:xfrm>
            <a:off x="19984" y="2568094"/>
            <a:ext cx="8610601" cy="2677656"/>
          </a:xfrm>
          <a:prstGeom prst="rect">
            <a:avLst/>
          </a:prstGeom>
        </p:spPr>
        <p:txBody>
          <a:bodyPr wrap="square">
            <a:spAutoFit/>
          </a:bodyPr>
          <a:lstStyle/>
          <a:p>
            <a:r>
              <a:rPr lang="vi-VN" sz="2400" b="1" u="sng" smtClean="0">
                <a:latin typeface="Times New Roman" pitchFamily="18" charset="0"/>
                <a:cs typeface="Times New Roman" pitchFamily="18" charset="0"/>
              </a:rPr>
              <a:t>Đáp án:</a:t>
            </a:r>
          </a:p>
          <a:p>
            <a:r>
              <a:rPr lang="en-US" sz="2400" smtClean="0">
                <a:latin typeface="Times New Roman" pitchFamily="18" charset="0"/>
                <a:cs typeface="Times New Roman" pitchFamily="18" charset="0"/>
              </a:rPr>
              <a:t>+ </a:t>
            </a:r>
            <a:r>
              <a:rPr lang="vi-VN" sz="2400">
                <a:latin typeface="Times New Roman" pitchFamily="18" charset="0"/>
                <a:cs typeface="Times New Roman" pitchFamily="18" charset="0"/>
              </a:rPr>
              <a:t>Điệp từ, điệp ngữ trong câu văn: </a:t>
            </a:r>
            <a:r>
              <a:rPr lang="vi-VN" sz="2400" i="1">
                <a:latin typeface="Times New Roman" pitchFamily="18" charset="0"/>
                <a:cs typeface="Times New Roman" pitchFamily="18" charset="0"/>
              </a:rPr>
              <a:t>ham muốn, ta, hoàn toàn, ai cũng.</a:t>
            </a:r>
            <a:endParaRPr lang="en-US" sz="2400">
              <a:latin typeface="Times New Roman" pitchFamily="18" charset="0"/>
              <a:cs typeface="Times New Roman" pitchFamily="18" charset="0"/>
            </a:endParaRPr>
          </a:p>
          <a:p>
            <a:r>
              <a:rPr lang="en-US" sz="2400" i="1">
                <a:latin typeface="Times New Roman" pitchFamily="18" charset="0"/>
                <a:cs typeface="Times New Roman" pitchFamily="18" charset="0"/>
              </a:rPr>
              <a:t>+ </a:t>
            </a:r>
            <a:r>
              <a:rPr lang="vi-VN" sz="2400">
                <a:latin typeface="Times New Roman" pitchFamily="18" charset="0"/>
                <a:cs typeface="Times New Roman" pitchFamily="18" charset="0"/>
              </a:rPr>
              <a:t>Việc sử dụng các điệp từ, điệp ngữ ấy nhằm nhấn mạnh mong muốn của Bác Hồ đối với đất nước và nhân dân (đất nước hoàn toàn độc lập, người dân hoàn toàn tự do, ai cũng được đầy đủ cơm ăn áo mặc và được học hành).</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83200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267" y="-247651"/>
            <a:ext cx="10041467" cy="5648325"/>
          </a:xfrm>
          <a:prstGeom prst="rect">
            <a:avLst/>
          </a:prstGeom>
        </p:spPr>
      </p:pic>
      <p:sp>
        <p:nvSpPr>
          <p:cNvPr id="2" name="TextBox 1"/>
          <p:cNvSpPr txBox="1"/>
          <p:nvPr/>
        </p:nvSpPr>
        <p:spPr>
          <a:xfrm>
            <a:off x="533399" y="514349"/>
            <a:ext cx="8610601" cy="1200329"/>
          </a:xfrm>
          <a:prstGeom prst="rect">
            <a:avLst/>
          </a:prstGeom>
          <a:noFill/>
        </p:spPr>
        <p:txBody>
          <a:bodyPr wrap="square" rtlCol="0">
            <a:spAutoFit/>
          </a:bodyPr>
          <a:lstStyle/>
          <a:p>
            <a:r>
              <a:rPr lang="vi-VN" sz="2400" b="1" smtClean="0">
                <a:latin typeface="Times New Roman" pitchFamily="18" charset="0"/>
                <a:cs typeface="Times New Roman" pitchFamily="18" charset="0"/>
              </a:rPr>
              <a:t>3. Viết một đoạn văn ngắn thể hiện tình cảm, cảm xúc của em về một khổ thơ trong bài thơ </a:t>
            </a:r>
            <a:r>
              <a:rPr lang="vi-VN" sz="2400" b="1" i="1">
                <a:latin typeface="Times New Roman" pitchFamily="18" charset="0"/>
                <a:cs typeface="Times New Roman" pitchFamily="18" charset="0"/>
              </a:rPr>
              <a:t>T</a:t>
            </a:r>
            <a:r>
              <a:rPr lang="vi-VN" sz="2400" b="1" i="1" smtClean="0">
                <a:latin typeface="Times New Roman" pitchFamily="18" charset="0"/>
                <a:cs typeface="Times New Roman" pitchFamily="18" charset="0"/>
              </a:rPr>
              <a:t>hăm nhà Bác, </a:t>
            </a:r>
            <a:r>
              <a:rPr lang="vi-VN" sz="2400" b="1" smtClean="0">
                <a:latin typeface="Times New Roman" pitchFamily="18" charset="0"/>
                <a:cs typeface="Times New Roman" pitchFamily="18" charset="0"/>
              </a:rPr>
              <a:t>trong đoạn văn có sử dụng điệp từ, điệp ngữ.</a:t>
            </a:r>
            <a:endParaRPr lang="en-US" sz="2400" b="1">
              <a:latin typeface="Times New Roman" pitchFamily="18" charset="0"/>
              <a:cs typeface="Times New Roman" pitchFamily="18" charset="0"/>
            </a:endParaRPr>
          </a:p>
        </p:txBody>
      </p:sp>
      <p:sp>
        <p:nvSpPr>
          <p:cNvPr id="3" name="Rectangle 2"/>
          <p:cNvSpPr/>
          <p:nvPr/>
        </p:nvSpPr>
        <p:spPr>
          <a:xfrm>
            <a:off x="533399" y="1733550"/>
            <a:ext cx="8610601" cy="3046988"/>
          </a:xfrm>
          <a:prstGeom prst="rect">
            <a:avLst/>
          </a:prstGeom>
        </p:spPr>
        <p:txBody>
          <a:bodyPr wrap="square">
            <a:spAutoFit/>
          </a:bodyPr>
          <a:lstStyle/>
          <a:p>
            <a:pPr lvl="0"/>
            <a:r>
              <a:rPr lang="vi-VN" sz="2400" i="1" smtClean="0">
                <a:latin typeface="Times New Roman" pitchFamily="18" charset="0"/>
                <a:cs typeface="Times New Roman" pitchFamily="18" charset="0"/>
              </a:rPr>
              <a:t>	Em </a:t>
            </a:r>
            <a:r>
              <a:rPr lang="vi-VN" sz="2400" i="1">
                <a:latin typeface="Times New Roman" pitchFamily="18" charset="0"/>
                <a:cs typeface="Times New Roman" pitchFamily="18" charset="0"/>
              </a:rPr>
              <a:t>rất xúc động khi đọc khổ thơ cuối cùng trong bài thơ “Thăm nhà Bác”. Nhà thơ đã dùng hình ảnh dòng sông chảy nặng phù sa để nói lên </a:t>
            </a:r>
            <a:r>
              <a:rPr lang="vi-VN" sz="2400" b="1" i="1">
                <a:latin typeface="Times New Roman" pitchFamily="18" charset="0"/>
                <a:cs typeface="Times New Roman" pitchFamily="18" charset="0"/>
              </a:rPr>
              <a:t>tình thương </a:t>
            </a:r>
            <a:r>
              <a:rPr lang="vi-VN" sz="2400" i="1">
                <a:latin typeface="Times New Roman" pitchFamily="18" charset="0"/>
                <a:cs typeface="Times New Roman" pitchFamily="18" charset="0"/>
              </a:rPr>
              <a:t>bao la, sâu nặng của Bác. </a:t>
            </a:r>
            <a:r>
              <a:rPr lang="vi-VN" sz="2400" b="1" i="1">
                <a:latin typeface="Times New Roman" pitchFamily="18" charset="0"/>
                <a:cs typeface="Times New Roman" pitchFamily="18" charset="0"/>
              </a:rPr>
              <a:t>Tình thương </a:t>
            </a:r>
            <a:r>
              <a:rPr lang="vi-VN" sz="2400" i="1">
                <a:latin typeface="Times New Roman" pitchFamily="18" charset="0"/>
                <a:cs typeface="Times New Roman" pitchFamily="18" charset="0"/>
              </a:rPr>
              <a:t>ấy, Bác dành cho tất cả mọi người. Đến mỗi ngọn cỏ, cành cây cũng nhận được </a:t>
            </a:r>
            <a:r>
              <a:rPr lang="vi-VN" sz="2400" b="1" i="1">
                <a:latin typeface="Times New Roman" pitchFamily="18" charset="0"/>
                <a:cs typeface="Times New Roman" pitchFamily="18" charset="0"/>
              </a:rPr>
              <a:t>tình thương </a:t>
            </a:r>
            <a:r>
              <a:rPr lang="vi-VN" sz="2400" i="1">
                <a:latin typeface="Times New Roman" pitchFamily="18" charset="0"/>
                <a:cs typeface="Times New Roman" pitchFamily="18" charset="0"/>
              </a:rPr>
              <a:t>của Bác. Đó là hình ảnh vô vàn thân thương Bác để lại trong lòng mỗi người dân </a:t>
            </a:r>
            <a:r>
              <a:rPr lang="vi-VN" sz="2400" b="1" i="1">
                <a:latin typeface="Times New Roman" pitchFamily="18" charset="0"/>
                <a:cs typeface="Times New Roman" pitchFamily="18" charset="0"/>
              </a:rPr>
              <a:t>ta</a:t>
            </a:r>
            <a:r>
              <a:rPr lang="vi-VN" sz="2400" i="1">
                <a:latin typeface="Times New Roman" pitchFamily="18" charset="0"/>
                <a:cs typeface="Times New Roman" pitchFamily="18" charset="0"/>
              </a:rPr>
              <a:t>, non sông đất nước </a:t>
            </a:r>
            <a:r>
              <a:rPr lang="vi-VN" sz="2400" b="1" i="1">
                <a:latin typeface="Times New Roman" pitchFamily="18" charset="0"/>
                <a:cs typeface="Times New Roman" pitchFamily="18" charset="0"/>
              </a:rPr>
              <a:t>ta</a:t>
            </a:r>
            <a:r>
              <a:rPr lang="vi-VN" sz="2400" i="1">
                <a:latin typeface="Times New Roman" pitchFamily="18" charset="0"/>
                <a:cs typeface="Times New Roman" pitchFamily="18" charset="0"/>
              </a:rPr>
              <a:t>.</a:t>
            </a:r>
            <a:endParaRPr lang="en-US" sz="2400">
              <a:latin typeface="Times New Roman" pitchFamily="18" charset="0"/>
              <a:cs typeface="Times New Roman" pitchFamily="18" charset="0"/>
            </a:endParaRPr>
          </a:p>
          <a:p>
            <a:pPr lvl="0"/>
            <a:r>
              <a:rPr lang="vi-VN" sz="2400">
                <a:latin typeface="Times New Roman" pitchFamily="18" charset="0"/>
                <a:cs typeface="Times New Roman" pitchFamily="18" charset="0"/>
              </a:rPr>
              <a:t>Điệp từ, điệp ngữ: </a:t>
            </a:r>
            <a:r>
              <a:rPr lang="vi-VN" sz="2400" i="1">
                <a:latin typeface="Times New Roman" pitchFamily="18" charset="0"/>
                <a:cs typeface="Times New Roman" pitchFamily="18" charset="0"/>
              </a:rPr>
              <a:t>tình thương, ta.</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83200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Rectangle 1"/>
          <p:cNvSpPr/>
          <p:nvPr/>
        </p:nvSpPr>
        <p:spPr>
          <a:xfrm>
            <a:off x="2902312" y="2110085"/>
            <a:ext cx="333937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vi-VN" sz="5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Vận dụng</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12690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Rectangle 1"/>
          <p:cNvSpPr/>
          <p:nvPr/>
        </p:nvSpPr>
        <p:spPr>
          <a:xfrm>
            <a:off x="2912731" y="2110085"/>
            <a:ext cx="331853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Khởi động</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874763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Rectangle 1"/>
          <p:cNvSpPr/>
          <p:nvPr/>
        </p:nvSpPr>
        <p:spPr>
          <a:xfrm>
            <a:off x="1283637" y="209550"/>
            <a:ext cx="657673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Trò chơi: Ô cửa bí mật</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Rounded Rectangle 2"/>
          <p:cNvSpPr/>
          <p:nvPr/>
        </p:nvSpPr>
        <p:spPr>
          <a:xfrm>
            <a:off x="1052623" y="1352550"/>
            <a:ext cx="1600200" cy="1447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5" name="Rounded Rectangle 4"/>
          <p:cNvSpPr/>
          <p:nvPr/>
        </p:nvSpPr>
        <p:spPr>
          <a:xfrm>
            <a:off x="3071923" y="1352550"/>
            <a:ext cx="1600200" cy="1447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6" name="Rounded Rectangle 5"/>
          <p:cNvSpPr/>
          <p:nvPr/>
        </p:nvSpPr>
        <p:spPr>
          <a:xfrm>
            <a:off x="5105400" y="1379574"/>
            <a:ext cx="1600200" cy="1447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7" name="Rounded Rectangle 6"/>
          <p:cNvSpPr/>
          <p:nvPr/>
        </p:nvSpPr>
        <p:spPr>
          <a:xfrm>
            <a:off x="7060274" y="1379574"/>
            <a:ext cx="1600200" cy="1447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8" name="Oval 7">
            <a:hlinkClick r:id="rId3" action="ppaction://hlinksldjump"/>
          </p:cNvPr>
          <p:cNvSpPr/>
          <p:nvPr/>
        </p:nvSpPr>
        <p:spPr>
          <a:xfrm>
            <a:off x="1395523" y="1619250"/>
            <a:ext cx="914400" cy="9144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smtClean="0">
                <a:latin typeface="Times New Roman" pitchFamily="18" charset="0"/>
                <a:cs typeface="Times New Roman" pitchFamily="18" charset="0"/>
              </a:rPr>
              <a:t>1</a:t>
            </a:r>
            <a:endParaRPr lang="en-US" sz="3600" b="1">
              <a:latin typeface="Times New Roman" pitchFamily="18" charset="0"/>
              <a:cs typeface="Times New Roman" pitchFamily="18" charset="0"/>
            </a:endParaRPr>
          </a:p>
        </p:txBody>
      </p:sp>
      <p:sp>
        <p:nvSpPr>
          <p:cNvPr id="9" name="Oval 8">
            <a:hlinkClick r:id="rId4" action="ppaction://hlinksldjump"/>
          </p:cNvPr>
          <p:cNvSpPr/>
          <p:nvPr/>
        </p:nvSpPr>
        <p:spPr>
          <a:xfrm>
            <a:off x="3414823" y="1619250"/>
            <a:ext cx="914400" cy="9144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smtClean="0">
                <a:latin typeface="Times New Roman" pitchFamily="18" charset="0"/>
                <a:cs typeface="Times New Roman" pitchFamily="18" charset="0"/>
              </a:rPr>
              <a:t>2</a:t>
            </a:r>
            <a:endParaRPr lang="en-US" sz="3600" b="1">
              <a:latin typeface="Times New Roman" pitchFamily="18" charset="0"/>
              <a:cs typeface="Times New Roman" pitchFamily="18" charset="0"/>
            </a:endParaRPr>
          </a:p>
        </p:txBody>
      </p:sp>
      <p:sp>
        <p:nvSpPr>
          <p:cNvPr id="10" name="Oval 9">
            <a:hlinkClick r:id="rId5" action="ppaction://hlinksldjump"/>
          </p:cNvPr>
          <p:cNvSpPr/>
          <p:nvPr/>
        </p:nvSpPr>
        <p:spPr>
          <a:xfrm>
            <a:off x="5448300" y="1619250"/>
            <a:ext cx="914400" cy="9144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smtClean="0">
                <a:latin typeface="Times New Roman" pitchFamily="18" charset="0"/>
                <a:cs typeface="Times New Roman" pitchFamily="18" charset="0"/>
              </a:rPr>
              <a:t>3</a:t>
            </a:r>
            <a:endParaRPr lang="en-US" sz="3600" b="1">
              <a:latin typeface="Times New Roman" pitchFamily="18" charset="0"/>
              <a:cs typeface="Times New Roman" pitchFamily="18" charset="0"/>
            </a:endParaRPr>
          </a:p>
        </p:txBody>
      </p:sp>
      <p:sp>
        <p:nvSpPr>
          <p:cNvPr id="11" name="Oval 10">
            <a:hlinkClick r:id="rId6" action="ppaction://hlinksldjump"/>
          </p:cNvPr>
          <p:cNvSpPr/>
          <p:nvPr/>
        </p:nvSpPr>
        <p:spPr>
          <a:xfrm>
            <a:off x="7403174" y="1619250"/>
            <a:ext cx="914400" cy="9144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b="1" smtClean="0">
                <a:latin typeface="Times New Roman" pitchFamily="18" charset="0"/>
                <a:cs typeface="Times New Roman" pitchFamily="18" charset="0"/>
              </a:rPr>
              <a:t>4</a:t>
            </a:r>
            <a:endParaRPr lang="en-US" sz="3600" b="1">
              <a:latin typeface="Times New Roman" pitchFamily="18" charset="0"/>
              <a:cs typeface="Times New Roman" pitchFamily="18" charset="0"/>
            </a:endParaRPr>
          </a:p>
        </p:txBody>
      </p:sp>
      <p:sp>
        <p:nvSpPr>
          <p:cNvPr id="12" name="Right Arrow 11">
            <a:hlinkClick r:id="rId7" action="ppaction://hlinksldjump"/>
          </p:cNvPr>
          <p:cNvSpPr/>
          <p:nvPr/>
        </p:nvSpPr>
        <p:spPr>
          <a:xfrm>
            <a:off x="8154706" y="451212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476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extBox 1"/>
          <p:cNvSpPr txBox="1"/>
          <p:nvPr/>
        </p:nvSpPr>
        <p:spPr>
          <a:xfrm>
            <a:off x="1444760" y="324981"/>
            <a:ext cx="6304098" cy="4093428"/>
          </a:xfrm>
          <a:prstGeom prst="rect">
            <a:avLst/>
          </a:prstGeom>
          <a:noFill/>
        </p:spPr>
        <p:txBody>
          <a:bodyPr wrap="none" rtlCol="0">
            <a:spAutoFit/>
          </a:bodyPr>
          <a:lstStyle/>
          <a:p>
            <a:r>
              <a:rPr lang="en-US" sz="2600" b="1">
                <a:latin typeface="Times New Roman" pitchFamily="18" charset="0"/>
                <a:cs typeface="Times New Roman" pitchFamily="18" charset="0"/>
              </a:rPr>
              <a:t>Câu hỏi: Tìm điệp ngữ trong đoạn thơ sau:</a:t>
            </a:r>
            <a:endParaRPr lang="en-US" sz="2600">
              <a:latin typeface="Times New Roman" pitchFamily="18" charset="0"/>
              <a:cs typeface="Times New Roman" pitchFamily="18" charset="0"/>
            </a:endParaRPr>
          </a:p>
          <a:p>
            <a:r>
              <a:rPr lang="en-US" sz="2600">
                <a:latin typeface="Times New Roman" pitchFamily="18" charset="0"/>
                <a:cs typeface="Times New Roman" pitchFamily="18" charset="0"/>
              </a:rPr>
              <a:t>Ai dậy sớm </a:t>
            </a:r>
          </a:p>
          <a:p>
            <a:r>
              <a:rPr lang="en-US" sz="2600">
                <a:latin typeface="Times New Roman" pitchFamily="18" charset="0"/>
                <a:cs typeface="Times New Roman" pitchFamily="18" charset="0"/>
              </a:rPr>
              <a:t>Đi ra đồng, </a:t>
            </a:r>
          </a:p>
          <a:p>
            <a:r>
              <a:rPr lang="en-US" sz="2600">
                <a:latin typeface="Times New Roman" pitchFamily="18" charset="0"/>
                <a:cs typeface="Times New Roman" pitchFamily="18" charset="0"/>
              </a:rPr>
              <a:t>Có vừng đông </a:t>
            </a:r>
          </a:p>
          <a:p>
            <a:r>
              <a:rPr lang="en-US" sz="2600">
                <a:latin typeface="Times New Roman" pitchFamily="18" charset="0"/>
                <a:cs typeface="Times New Roman" pitchFamily="18" charset="0"/>
              </a:rPr>
              <a:t>Đang chờ đón.</a:t>
            </a:r>
          </a:p>
          <a:p>
            <a:r>
              <a:rPr lang="en-US" sz="2600">
                <a:latin typeface="Times New Roman" pitchFamily="18" charset="0"/>
                <a:cs typeface="Times New Roman" pitchFamily="18" charset="0"/>
              </a:rPr>
              <a:t>Ai dậy sớm </a:t>
            </a:r>
          </a:p>
          <a:p>
            <a:r>
              <a:rPr lang="en-US" sz="2600">
                <a:latin typeface="Times New Roman" pitchFamily="18" charset="0"/>
                <a:cs typeface="Times New Roman" pitchFamily="18" charset="0"/>
              </a:rPr>
              <a:t>Chạy lên đồi, </a:t>
            </a:r>
          </a:p>
          <a:p>
            <a:r>
              <a:rPr lang="en-US" sz="2600">
                <a:latin typeface="Times New Roman" pitchFamily="18" charset="0"/>
                <a:cs typeface="Times New Roman" pitchFamily="18" charset="0"/>
              </a:rPr>
              <a:t>Cả đất trời</a:t>
            </a:r>
          </a:p>
          <a:p>
            <a:r>
              <a:rPr lang="en-US" sz="2600" b="1">
                <a:latin typeface="Times New Roman" pitchFamily="18" charset="0"/>
                <a:cs typeface="Times New Roman" pitchFamily="18" charset="0"/>
              </a:rPr>
              <a:t>Đang chờ đón</a:t>
            </a:r>
            <a:endParaRPr lang="en-US" sz="2600">
              <a:latin typeface="Times New Roman" pitchFamily="18" charset="0"/>
              <a:cs typeface="Times New Roman" pitchFamily="18" charset="0"/>
            </a:endParaRPr>
          </a:p>
          <a:p>
            <a:r>
              <a:rPr lang="en-US" sz="2600" b="1">
                <a:latin typeface="Times New Roman" pitchFamily="18" charset="0"/>
                <a:cs typeface="Times New Roman" pitchFamily="18" charset="0"/>
              </a:rPr>
              <a:t>           (Võ Quảng</a:t>
            </a:r>
            <a:r>
              <a:rPr lang="en-US" sz="2600" b="1" smtClean="0">
                <a:latin typeface="Times New Roman" pitchFamily="18" charset="0"/>
                <a:cs typeface="Times New Roman" pitchFamily="18" charset="0"/>
              </a:rPr>
              <a:t>)</a:t>
            </a:r>
            <a:endParaRPr lang="en-US" sz="2600">
              <a:latin typeface="Times New Roman" pitchFamily="18" charset="0"/>
              <a:cs typeface="Times New Roman" pitchFamily="18" charset="0"/>
            </a:endParaRPr>
          </a:p>
        </p:txBody>
      </p:sp>
      <p:sp>
        <p:nvSpPr>
          <p:cNvPr id="3" name="TextBox 2"/>
          <p:cNvSpPr txBox="1"/>
          <p:nvPr/>
        </p:nvSpPr>
        <p:spPr>
          <a:xfrm>
            <a:off x="457200" y="4400550"/>
            <a:ext cx="7221849" cy="492443"/>
          </a:xfrm>
          <a:prstGeom prst="rect">
            <a:avLst/>
          </a:prstGeom>
          <a:noFill/>
        </p:spPr>
        <p:txBody>
          <a:bodyPr wrap="none" rtlCol="0">
            <a:spAutoFit/>
          </a:bodyPr>
          <a:lstStyle/>
          <a:p>
            <a:r>
              <a:rPr lang="en-US" sz="2600" b="1">
                <a:latin typeface="Times New Roman" pitchFamily="18" charset="0"/>
                <a:cs typeface="Times New Roman" pitchFamily="18" charset="0"/>
              </a:rPr>
              <a:t>Đáp án: Điệp ngữ “Ai dậy sớm”, “Đang chờ đón</a:t>
            </a:r>
            <a:r>
              <a:rPr lang="en-US" sz="2600" b="1" smtClean="0">
                <a:latin typeface="Times New Roman" pitchFamily="18" charset="0"/>
                <a:cs typeface="Times New Roman" pitchFamily="18" charset="0"/>
              </a:rPr>
              <a:t>”</a:t>
            </a:r>
            <a:endParaRPr lang="en-US" sz="2600">
              <a:latin typeface="Times New Roman" pitchFamily="18" charset="0"/>
              <a:cs typeface="Times New Roman" pitchFamily="18" charset="0"/>
            </a:endParaRPr>
          </a:p>
        </p:txBody>
      </p:sp>
      <p:pic>
        <p:nvPicPr>
          <p:cNvPr id="8" name="Picture 7">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7628" y="4066178"/>
            <a:ext cx="1096372" cy="1096372"/>
          </a:xfrm>
          <a:prstGeom prst="rect">
            <a:avLst/>
          </a:prstGeom>
        </p:spPr>
      </p:pic>
    </p:spTree>
    <p:extLst>
      <p:ext uri="{BB962C8B-B14F-4D97-AF65-F5344CB8AC3E}">
        <p14:creationId xmlns:p14="http://schemas.microsoft.com/office/powerpoint/2010/main" val="287476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
            <a:ext cx="9144000" cy="5143500"/>
          </a:xfrm>
          <a:prstGeom prst="rect">
            <a:avLst/>
          </a:prstGeom>
        </p:spPr>
      </p:pic>
      <p:sp>
        <p:nvSpPr>
          <p:cNvPr id="2" name="TextBox 1"/>
          <p:cNvSpPr txBox="1"/>
          <p:nvPr/>
        </p:nvSpPr>
        <p:spPr>
          <a:xfrm>
            <a:off x="145311" y="1297960"/>
            <a:ext cx="8839201" cy="2492990"/>
          </a:xfrm>
          <a:prstGeom prst="rect">
            <a:avLst/>
          </a:prstGeom>
          <a:noFill/>
        </p:spPr>
        <p:txBody>
          <a:bodyPr wrap="square" rtlCol="0">
            <a:spAutoFit/>
          </a:bodyPr>
          <a:lstStyle/>
          <a:p>
            <a:r>
              <a:rPr lang="en-US" sz="2600" b="1">
                <a:latin typeface="Times New Roman" pitchFamily="18" charset="0"/>
                <a:cs typeface="Times New Roman" pitchFamily="18" charset="0"/>
              </a:rPr>
              <a:t>Câu hỏi: Tìm điệp ngữ trong đoạn văn sau:</a:t>
            </a:r>
            <a:endParaRPr lang="en-US" sz="2600">
              <a:latin typeface="Times New Roman" pitchFamily="18" charset="0"/>
              <a:cs typeface="Times New Roman" pitchFamily="18" charset="0"/>
            </a:endParaRPr>
          </a:p>
          <a:p>
            <a:r>
              <a:rPr lang="en-US" sz="2600">
                <a:latin typeface="Times New Roman" pitchFamily="18" charset="0"/>
                <a:cs typeface="Times New Roman" pitchFamily="18" charset="0"/>
              </a:rPr>
              <a:t>Thoắt cái, lá vàng rơi trong khoảnh khắc mùa thu. Thoắt cái, trắng long lanh một cơn mưa tuyết trên những cành đào, lê, mận. Thoắt cái, gió xuân hây hẩy nồng nàn với những bông hoa lay ơn màu đen nhung hiếm quý.</a:t>
            </a:r>
          </a:p>
          <a:p>
            <a:r>
              <a:rPr lang="en-US" sz="2600">
                <a:latin typeface="Times New Roman" pitchFamily="18" charset="0"/>
                <a:cs typeface="Times New Roman" pitchFamily="18" charset="0"/>
              </a:rPr>
              <a:t>  </a:t>
            </a:r>
            <a:r>
              <a:rPr lang="en-US" sz="2600" i="1">
                <a:latin typeface="Times New Roman" pitchFamily="18" charset="0"/>
                <a:cs typeface="Times New Roman" pitchFamily="18" charset="0"/>
              </a:rPr>
              <a:t>(Trích Đường đi Sa Pa – Nguyễn Phan Hách</a:t>
            </a:r>
            <a:r>
              <a:rPr lang="en-US" sz="2600" i="1" smtClean="0">
                <a:latin typeface="Times New Roman" pitchFamily="18" charset="0"/>
                <a:cs typeface="Times New Roman" pitchFamily="18" charset="0"/>
              </a:rPr>
              <a:t>)</a:t>
            </a:r>
            <a:endParaRPr lang="en-US" sz="2600">
              <a:latin typeface="Times New Roman" pitchFamily="18" charset="0"/>
              <a:cs typeface="Times New Roman" pitchFamily="18" charset="0"/>
            </a:endParaRPr>
          </a:p>
        </p:txBody>
      </p:sp>
      <p:sp>
        <p:nvSpPr>
          <p:cNvPr id="3" name="Rectangle 2"/>
          <p:cNvSpPr/>
          <p:nvPr/>
        </p:nvSpPr>
        <p:spPr>
          <a:xfrm>
            <a:off x="381000" y="4137168"/>
            <a:ext cx="4039888" cy="492443"/>
          </a:xfrm>
          <a:prstGeom prst="rect">
            <a:avLst/>
          </a:prstGeom>
        </p:spPr>
        <p:txBody>
          <a:bodyPr wrap="none">
            <a:spAutoFit/>
          </a:bodyPr>
          <a:lstStyle/>
          <a:p>
            <a:r>
              <a:rPr lang="en-US" sz="2600" b="1">
                <a:latin typeface="Times New Roman" pitchFamily="18" charset="0"/>
                <a:cs typeface="Times New Roman" pitchFamily="18" charset="0"/>
              </a:rPr>
              <a:t>Đáp án:</a:t>
            </a:r>
            <a:r>
              <a:rPr lang="en-US" sz="2600">
                <a:latin typeface="Times New Roman" pitchFamily="18" charset="0"/>
                <a:cs typeface="Times New Roman" pitchFamily="18" charset="0"/>
              </a:rPr>
              <a:t> Điệp từ “Thoắt cái”</a:t>
            </a:r>
          </a:p>
        </p:txBody>
      </p:sp>
      <p:pic>
        <p:nvPicPr>
          <p:cNvPr id="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7628" y="4028078"/>
            <a:ext cx="1096372" cy="1096372"/>
          </a:xfrm>
          <a:prstGeom prst="rect">
            <a:avLst/>
          </a:prstGeom>
        </p:spPr>
      </p:pic>
    </p:spTree>
    <p:extLst>
      <p:ext uri="{BB962C8B-B14F-4D97-AF65-F5344CB8AC3E}">
        <p14:creationId xmlns:p14="http://schemas.microsoft.com/office/powerpoint/2010/main" val="287476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734"/>
            <a:ext cx="9144000" cy="5143500"/>
          </a:xfrm>
          <a:prstGeom prst="rect">
            <a:avLst/>
          </a:prstGeom>
        </p:spPr>
      </p:pic>
      <p:sp>
        <p:nvSpPr>
          <p:cNvPr id="2" name="Rectangle 1"/>
          <p:cNvSpPr/>
          <p:nvPr/>
        </p:nvSpPr>
        <p:spPr>
          <a:xfrm>
            <a:off x="2528010" y="2156251"/>
            <a:ext cx="4087979" cy="830997"/>
          </a:xfrm>
          <a:prstGeom prst="rect">
            <a:avLst/>
          </a:prstGeom>
        </p:spPr>
        <p:txBody>
          <a:bodyPr wrap="none">
            <a:spAutoFit/>
          </a:bodyPr>
          <a:lstStyle/>
          <a:p>
            <a:r>
              <a:rPr lang="en-US" sz="4800">
                <a:solidFill>
                  <a:srgbClr val="FF0000"/>
                </a:solidFill>
                <a:latin typeface="Times New Roman" pitchFamily="18" charset="0"/>
                <a:cs typeface="Times New Roman" pitchFamily="18" charset="0"/>
              </a:rPr>
              <a:t>Ô cửa may mắn</a:t>
            </a:r>
          </a:p>
        </p:txBody>
      </p:sp>
      <p:pic>
        <p:nvPicPr>
          <p:cNvPr id="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7628" y="4066178"/>
            <a:ext cx="1096372" cy="1096372"/>
          </a:xfrm>
          <a:prstGeom prst="rect">
            <a:avLst/>
          </a:prstGeom>
        </p:spPr>
      </p:pic>
    </p:spTree>
    <p:extLst>
      <p:ext uri="{BB962C8B-B14F-4D97-AF65-F5344CB8AC3E}">
        <p14:creationId xmlns:p14="http://schemas.microsoft.com/office/powerpoint/2010/main" val="211269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Rectangle 1"/>
          <p:cNvSpPr/>
          <p:nvPr/>
        </p:nvSpPr>
        <p:spPr>
          <a:xfrm>
            <a:off x="1828800" y="361950"/>
            <a:ext cx="5699051" cy="3693319"/>
          </a:xfrm>
          <a:prstGeom prst="rect">
            <a:avLst/>
          </a:prstGeom>
        </p:spPr>
        <p:txBody>
          <a:bodyPr wrap="square">
            <a:spAutoFit/>
          </a:bodyPr>
          <a:lstStyle/>
          <a:p>
            <a:r>
              <a:rPr lang="en-US" sz="2600" b="1">
                <a:latin typeface="Times New Roman" pitchFamily="18" charset="0"/>
                <a:cs typeface="Times New Roman" pitchFamily="18" charset="0"/>
              </a:rPr>
              <a:t>Câu hỏi</a:t>
            </a:r>
            <a:r>
              <a:rPr lang="en-US" sz="2600">
                <a:latin typeface="Times New Roman" pitchFamily="18" charset="0"/>
                <a:cs typeface="Times New Roman" pitchFamily="18" charset="0"/>
              </a:rPr>
              <a:t>: Tìm điệp từ trong đoạn thơ sau:</a:t>
            </a:r>
          </a:p>
          <a:p>
            <a:r>
              <a:rPr lang="en-US" sz="2600">
                <a:latin typeface="Times New Roman" pitchFamily="18" charset="0"/>
                <a:cs typeface="Times New Roman" pitchFamily="18" charset="0"/>
              </a:rPr>
              <a:t>Trên đường hành quân xa</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Dừng chân bên xóm nhỏ</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Tiếng gà ai nhảy ổ:</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“Cục…cục tác cục ta”</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Nghe xao động nắng trưa</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Nghe bàn chân đỡ mỏi</a:t>
            </a:r>
            <a:br>
              <a:rPr lang="en-US" sz="2600">
                <a:latin typeface="Times New Roman" pitchFamily="18" charset="0"/>
                <a:cs typeface="Times New Roman" pitchFamily="18" charset="0"/>
              </a:rPr>
            </a:br>
            <a:r>
              <a:rPr lang="en-US" sz="2600">
                <a:latin typeface="Times New Roman" pitchFamily="18" charset="0"/>
                <a:cs typeface="Times New Roman" pitchFamily="18" charset="0"/>
              </a:rPr>
              <a:t>Nghe gọi về tuổi thơ</a:t>
            </a:r>
          </a:p>
          <a:p>
            <a:r>
              <a:rPr lang="en-US" sz="2600">
                <a:latin typeface="Times New Roman" pitchFamily="18" charset="0"/>
                <a:cs typeface="Times New Roman" pitchFamily="18" charset="0"/>
              </a:rPr>
              <a:t>(Trích Tiếng gà trưa- Xuân Quỳnh)</a:t>
            </a:r>
          </a:p>
        </p:txBody>
      </p:sp>
      <p:sp>
        <p:nvSpPr>
          <p:cNvPr id="3" name="Rectangle 2"/>
          <p:cNvSpPr/>
          <p:nvPr/>
        </p:nvSpPr>
        <p:spPr>
          <a:xfrm>
            <a:off x="1827028" y="4292084"/>
            <a:ext cx="3438762" cy="492443"/>
          </a:xfrm>
          <a:prstGeom prst="rect">
            <a:avLst/>
          </a:prstGeom>
        </p:spPr>
        <p:txBody>
          <a:bodyPr wrap="none">
            <a:spAutoFit/>
          </a:bodyPr>
          <a:lstStyle/>
          <a:p>
            <a:r>
              <a:rPr lang="en-US" sz="2600" b="1">
                <a:latin typeface="Times New Roman" pitchFamily="18" charset="0"/>
                <a:cs typeface="Times New Roman" pitchFamily="18" charset="0"/>
              </a:rPr>
              <a:t>Đáp án:</a:t>
            </a:r>
            <a:r>
              <a:rPr lang="en-US" sz="2600">
                <a:latin typeface="Times New Roman" pitchFamily="18" charset="0"/>
                <a:cs typeface="Times New Roman" pitchFamily="18" charset="0"/>
              </a:rPr>
              <a:t> Điệp từ “nghe”</a:t>
            </a:r>
          </a:p>
        </p:txBody>
      </p:sp>
      <p:pic>
        <p:nvPicPr>
          <p:cNvPr id="5" name="Picture 4">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7628" y="4066178"/>
            <a:ext cx="1096372" cy="1096372"/>
          </a:xfrm>
          <a:prstGeom prst="rect">
            <a:avLst/>
          </a:prstGeom>
        </p:spPr>
      </p:pic>
    </p:spTree>
    <p:extLst>
      <p:ext uri="{BB962C8B-B14F-4D97-AF65-F5344CB8AC3E}">
        <p14:creationId xmlns:p14="http://schemas.microsoft.com/office/powerpoint/2010/main" val="211269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Rectangle 1"/>
          <p:cNvSpPr/>
          <p:nvPr/>
        </p:nvSpPr>
        <p:spPr>
          <a:xfrm>
            <a:off x="2969640" y="2110085"/>
            <a:ext cx="320472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Luyện tập</a:t>
            </a:r>
            <a:endParaRPr lang="en-US" sz="5400"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12690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267" y="-247651"/>
            <a:ext cx="10041467" cy="5648325"/>
          </a:xfrm>
          <a:prstGeom prst="rect">
            <a:avLst/>
          </a:prstGeom>
        </p:spPr>
      </p:pic>
      <p:sp>
        <p:nvSpPr>
          <p:cNvPr id="2" name="TextBox 1"/>
          <p:cNvSpPr txBox="1"/>
          <p:nvPr/>
        </p:nvSpPr>
        <p:spPr>
          <a:xfrm>
            <a:off x="304800" y="514350"/>
            <a:ext cx="8610601" cy="4524315"/>
          </a:xfrm>
          <a:prstGeom prst="rect">
            <a:avLst/>
          </a:prstGeom>
          <a:noFill/>
        </p:spPr>
        <p:txBody>
          <a:bodyPr wrap="square" rtlCol="0">
            <a:spAutoFit/>
          </a:bodyPr>
          <a:lstStyle/>
          <a:p>
            <a:r>
              <a:rPr lang="en-US" sz="2400" smtClean="0">
                <a:latin typeface="Times New Roman" pitchFamily="18" charset="0"/>
                <a:cs typeface="Times New Roman" pitchFamily="18" charset="0"/>
              </a:rPr>
              <a:t>1</a:t>
            </a:r>
            <a:r>
              <a:rPr lang="vi-VN" sz="2400" smtClean="0">
                <a:latin typeface="Times New Roman" pitchFamily="18" charset="0"/>
                <a:cs typeface="Times New Roman" pitchFamily="18" charset="0"/>
              </a:rPr>
              <a:t>.</a:t>
            </a:r>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rPr>
              <a:t>Trong bài thơ thăm nhà Bác (trang 57- 58), tác giả tố </a:t>
            </a:r>
            <a:r>
              <a:rPr lang="en-US" sz="2400" smtClean="0">
                <a:latin typeface="Times New Roman" pitchFamily="18" charset="0"/>
                <a:cs typeface="Times New Roman" pitchFamily="18" charset="0"/>
              </a:rPr>
              <a:t>Hữu</a:t>
            </a:r>
            <a:r>
              <a:rPr lang="vi-VN" sz="2400" smtClean="0">
                <a:latin typeface="Times New Roman" pitchFamily="18" charset="0"/>
                <a:cs typeface="Times New Roman" pitchFamily="18" charset="0"/>
              </a:rPr>
              <a:t> đã sử dụng những điệp từ điệp ngữ nào các điệp từ điệp ngữ ấy có tác dụng gì </a:t>
            </a:r>
          </a:p>
          <a:p>
            <a:r>
              <a:rPr lang="vi-VN" sz="2400" smtClean="0">
                <a:latin typeface="Times New Roman" pitchFamily="18" charset="0"/>
                <a:cs typeface="Times New Roman" pitchFamily="18" charset="0"/>
              </a:rPr>
              <a:t>2. Tìm điệp từ điệp ngữ trong câu dưới đây. Việc sử dụng các điệp từ, điệp ngữ ấy nhằm nhấn mạnh mong muốn tình cảm gì của tác giả đối với Tổ quốc và nhân dân?</a:t>
            </a:r>
          </a:p>
          <a:p>
            <a:r>
              <a:rPr lang="vi-VN" sz="2400" smtClean="0">
                <a:latin typeface="Times New Roman" pitchFamily="18" charset="0"/>
                <a:cs typeface="Times New Roman" pitchFamily="18" charset="0"/>
              </a:rPr>
              <a:t>	Tôi </a:t>
            </a:r>
            <a:r>
              <a:rPr lang="vi-VN" sz="2400">
                <a:latin typeface="Times New Roman" pitchFamily="18" charset="0"/>
                <a:cs typeface="Times New Roman" pitchFamily="18" charset="0"/>
              </a:rPr>
              <a:t>chỉ có một sự </a:t>
            </a:r>
            <a:r>
              <a:rPr lang="vi-VN" sz="2400">
                <a:latin typeface="Times New Roman" pitchFamily="18" charset="0"/>
                <a:cs typeface="Times New Roman" pitchFamily="18" charset="0"/>
              </a:rPr>
              <a:t>ham </a:t>
            </a:r>
            <a:r>
              <a:rPr lang="vi-VN" sz="2400" smtClean="0">
                <a:latin typeface="Times New Roman" pitchFamily="18" charset="0"/>
                <a:cs typeface="Times New Roman" pitchFamily="18" charset="0"/>
              </a:rPr>
              <a:t>muốn, </a:t>
            </a:r>
            <a:r>
              <a:rPr lang="vi-VN" sz="2400">
                <a:latin typeface="Times New Roman" pitchFamily="18" charset="0"/>
                <a:cs typeface="Times New Roman" pitchFamily="18" charset="0"/>
              </a:rPr>
              <a:t>ham muốn </a:t>
            </a:r>
            <a:r>
              <a:rPr lang="vi-VN" sz="2400">
                <a:latin typeface="Times New Roman" pitchFamily="18" charset="0"/>
                <a:cs typeface="Times New Roman" pitchFamily="18" charset="0"/>
              </a:rPr>
              <a:t>tột </a:t>
            </a:r>
            <a:r>
              <a:rPr lang="vi-VN" sz="2400" smtClean="0">
                <a:latin typeface="Times New Roman" pitchFamily="18" charset="0"/>
                <a:cs typeface="Times New Roman" pitchFamily="18" charset="0"/>
              </a:rPr>
              <a:t>bậc, </a:t>
            </a:r>
            <a:r>
              <a:rPr lang="vi-VN" sz="2400">
                <a:latin typeface="Times New Roman" pitchFamily="18" charset="0"/>
                <a:cs typeface="Times New Roman" pitchFamily="18" charset="0"/>
              </a:rPr>
              <a:t>là làm sao cho nước ta được hoàn toàn </a:t>
            </a:r>
            <a:r>
              <a:rPr lang="vi-VN" sz="2400">
                <a:latin typeface="Times New Roman" pitchFamily="18" charset="0"/>
                <a:cs typeface="Times New Roman" pitchFamily="18" charset="0"/>
              </a:rPr>
              <a:t>độc </a:t>
            </a:r>
            <a:r>
              <a:rPr lang="vi-VN" sz="2400" smtClean="0">
                <a:latin typeface="Times New Roman" pitchFamily="18" charset="0"/>
                <a:cs typeface="Times New Roman" pitchFamily="18" charset="0"/>
              </a:rPr>
              <a:t>lập, </a:t>
            </a:r>
            <a:r>
              <a:rPr lang="vi-VN" sz="2400">
                <a:latin typeface="Times New Roman" pitchFamily="18" charset="0"/>
                <a:cs typeface="Times New Roman" pitchFamily="18" charset="0"/>
              </a:rPr>
              <a:t>dân ta được hoàn toàn </a:t>
            </a:r>
            <a:r>
              <a:rPr lang="vi-VN" sz="2400">
                <a:latin typeface="Times New Roman" pitchFamily="18" charset="0"/>
                <a:cs typeface="Times New Roman" pitchFamily="18" charset="0"/>
              </a:rPr>
              <a:t>tự </a:t>
            </a:r>
            <a:r>
              <a:rPr lang="vi-VN" sz="2400" smtClean="0">
                <a:latin typeface="Times New Roman" pitchFamily="18" charset="0"/>
                <a:cs typeface="Times New Roman" pitchFamily="18" charset="0"/>
              </a:rPr>
              <a:t>do, </a:t>
            </a:r>
            <a:r>
              <a:rPr lang="vi-VN" sz="2400">
                <a:latin typeface="Times New Roman" pitchFamily="18" charset="0"/>
                <a:cs typeface="Times New Roman" pitchFamily="18" charset="0"/>
              </a:rPr>
              <a:t>đồng bào ta ai cũng có cơm ăn </a:t>
            </a:r>
            <a:r>
              <a:rPr lang="vi-VN" sz="2400">
                <a:latin typeface="Times New Roman" pitchFamily="18" charset="0"/>
                <a:cs typeface="Times New Roman" pitchFamily="18" charset="0"/>
              </a:rPr>
              <a:t>áo </a:t>
            </a:r>
            <a:r>
              <a:rPr lang="vi-VN" sz="2400" smtClean="0">
                <a:latin typeface="Times New Roman" pitchFamily="18" charset="0"/>
                <a:cs typeface="Times New Roman" pitchFamily="18" charset="0"/>
              </a:rPr>
              <a:t>mặc, </a:t>
            </a:r>
            <a:r>
              <a:rPr lang="vi-VN" sz="2400">
                <a:latin typeface="Times New Roman" pitchFamily="18" charset="0"/>
                <a:cs typeface="Times New Roman" pitchFamily="18" charset="0"/>
              </a:rPr>
              <a:t>ai cũng được </a:t>
            </a:r>
            <a:r>
              <a:rPr lang="vi-VN" sz="2400">
                <a:latin typeface="Times New Roman" pitchFamily="18" charset="0"/>
                <a:cs typeface="Times New Roman" pitchFamily="18" charset="0"/>
              </a:rPr>
              <a:t>học </a:t>
            </a:r>
            <a:r>
              <a:rPr lang="vi-VN" sz="2400" smtClean="0">
                <a:latin typeface="Times New Roman" pitchFamily="18" charset="0"/>
                <a:cs typeface="Times New Roman" pitchFamily="18" charset="0"/>
              </a:rPr>
              <a:t>hành. </a:t>
            </a:r>
          </a:p>
          <a:p>
            <a:r>
              <a:rPr lang="vi-VN" sz="2400" smtClean="0">
                <a:latin typeface="Times New Roman" pitchFamily="18" charset="0"/>
                <a:cs typeface="Times New Roman" pitchFamily="18" charset="0"/>
              </a:rPr>
              <a:t>3. Viết một đoạn văn ngắn thể hiện tình cảm, cảm xúc của em về một khổ thơ trong bài thơ </a:t>
            </a:r>
            <a:r>
              <a:rPr lang="vi-VN" sz="2400" i="1">
                <a:latin typeface="Times New Roman" pitchFamily="18" charset="0"/>
                <a:cs typeface="Times New Roman" pitchFamily="18" charset="0"/>
              </a:rPr>
              <a:t>T</a:t>
            </a:r>
            <a:r>
              <a:rPr lang="vi-VN" sz="2400" i="1" smtClean="0">
                <a:latin typeface="Times New Roman" pitchFamily="18" charset="0"/>
                <a:cs typeface="Times New Roman" pitchFamily="18" charset="0"/>
              </a:rPr>
              <a:t>hăm nhà Bác, </a:t>
            </a:r>
            <a:r>
              <a:rPr lang="vi-VN" sz="2400" smtClean="0">
                <a:latin typeface="Times New Roman" pitchFamily="18" charset="0"/>
                <a:cs typeface="Times New Roman" pitchFamily="18" charset="0"/>
              </a:rPr>
              <a:t>trong đoạn văn có sử dụng điệp từ, điệp ngữ.</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112690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525</Words>
  <Application>Microsoft Office PowerPoint</Application>
  <PresentationFormat>On-screen Show (16:9)</PresentationFormat>
  <Paragraphs>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FPT</dc:creator>
  <cp:lastModifiedBy>FPT</cp:lastModifiedBy>
  <cp:revision>9</cp:revision>
  <dcterms:created xsi:type="dcterms:W3CDTF">2025-02-11T00:35:39Z</dcterms:created>
  <dcterms:modified xsi:type="dcterms:W3CDTF">2025-02-11T14:33:51Z</dcterms:modified>
</cp:coreProperties>
</file>