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88" r:id="rId5"/>
    <p:sldMasterId id="2147483700" r:id="rId6"/>
  </p:sldMasterIdLst>
  <p:notesMasterIdLst>
    <p:notesMasterId r:id="rId65"/>
  </p:notesMasterIdLst>
  <p:sldIdLst>
    <p:sldId id="32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306" r:id="rId16"/>
    <p:sldId id="268" r:id="rId17"/>
    <p:sldId id="320" r:id="rId18"/>
    <p:sldId id="321" r:id="rId19"/>
    <p:sldId id="269" r:id="rId20"/>
    <p:sldId id="307" r:id="rId21"/>
    <p:sldId id="309" r:id="rId22"/>
    <p:sldId id="270" r:id="rId23"/>
    <p:sldId id="279" r:id="rId24"/>
    <p:sldId id="278" r:id="rId25"/>
    <p:sldId id="304" r:id="rId26"/>
    <p:sldId id="315" r:id="rId27"/>
    <p:sldId id="273" r:id="rId28"/>
    <p:sldId id="311" r:id="rId29"/>
    <p:sldId id="274" r:id="rId30"/>
    <p:sldId id="275" r:id="rId31"/>
    <p:sldId id="330" r:id="rId32"/>
    <p:sldId id="312" r:id="rId33"/>
    <p:sldId id="280" r:id="rId34"/>
    <p:sldId id="303" r:id="rId35"/>
    <p:sldId id="281" r:id="rId36"/>
    <p:sldId id="314" r:id="rId37"/>
    <p:sldId id="305" r:id="rId38"/>
    <p:sldId id="324" r:id="rId39"/>
    <p:sldId id="325" r:id="rId40"/>
    <p:sldId id="326" r:id="rId41"/>
    <p:sldId id="328" r:id="rId42"/>
    <p:sldId id="327" r:id="rId43"/>
    <p:sldId id="316" r:id="rId44"/>
    <p:sldId id="317" r:id="rId45"/>
    <p:sldId id="318" r:id="rId46"/>
    <p:sldId id="319" r:id="rId47"/>
    <p:sldId id="302" r:id="rId48"/>
    <p:sldId id="283" r:id="rId49"/>
    <p:sldId id="284" r:id="rId50"/>
    <p:sldId id="285" r:id="rId51"/>
    <p:sldId id="286" r:id="rId52"/>
    <p:sldId id="288" r:id="rId53"/>
    <p:sldId id="287" r:id="rId54"/>
    <p:sldId id="331" r:id="rId55"/>
    <p:sldId id="289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9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E28516-D8A8-405E-B806-C997B408972C}">
          <p14:sldIdLst>
            <p14:sldId id="329"/>
            <p14:sldId id="257"/>
            <p14:sldId id="258"/>
            <p14:sldId id="259"/>
            <p14:sldId id="260"/>
            <p14:sldId id="261"/>
            <p14:sldId id="262"/>
            <p14:sldId id="263"/>
            <p14:sldId id="266"/>
            <p14:sldId id="306"/>
            <p14:sldId id="268"/>
            <p14:sldId id="320"/>
            <p14:sldId id="321"/>
            <p14:sldId id="269"/>
            <p14:sldId id="307"/>
            <p14:sldId id="309"/>
            <p14:sldId id="270"/>
            <p14:sldId id="279"/>
            <p14:sldId id="278"/>
            <p14:sldId id="304"/>
            <p14:sldId id="315"/>
            <p14:sldId id="273"/>
            <p14:sldId id="311"/>
            <p14:sldId id="274"/>
            <p14:sldId id="275"/>
            <p14:sldId id="330"/>
            <p14:sldId id="312"/>
            <p14:sldId id="280"/>
            <p14:sldId id="303"/>
            <p14:sldId id="281"/>
            <p14:sldId id="314"/>
            <p14:sldId id="305"/>
          </p14:sldIdLst>
        </p14:section>
        <p14:section name="Untitled Section" id="{332EA47C-2EA7-4EAA-9FC3-12E06CCAE40D}">
          <p14:sldIdLst>
            <p14:sldId id="324"/>
            <p14:sldId id="325"/>
            <p14:sldId id="326"/>
            <p14:sldId id="328"/>
            <p14:sldId id="327"/>
            <p14:sldId id="316"/>
            <p14:sldId id="317"/>
            <p14:sldId id="318"/>
            <p14:sldId id="319"/>
            <p14:sldId id="302"/>
            <p14:sldId id="283"/>
            <p14:sldId id="284"/>
            <p14:sldId id="285"/>
            <p14:sldId id="286"/>
            <p14:sldId id="288"/>
            <p14:sldId id="287"/>
            <p14:sldId id="331"/>
            <p14:sldId id="289"/>
            <p14:sldId id="291"/>
            <p14:sldId id="292"/>
            <p14:sldId id="293"/>
            <p14:sldId id="294"/>
            <p14:sldId id="295"/>
            <p14:sldId id="296"/>
            <p14:sldId id="297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87636" autoAdjust="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1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123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19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327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738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</a:t>
            </a:r>
            <a:r>
              <a:rPr lang="en-US" baseline="0"/>
              <a:t> nhiều loại diều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70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2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41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</a:t>
            </a:r>
            <a:r>
              <a:rPr lang="en-US" baseline="0"/>
              <a:t> dục HS kiếm chỗ thả diều an toàn và nên có người lớn chơi cùng.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1EDDC2B-84F9-49EC-8469-3DF7D294215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4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</a:t>
            </a:r>
            <a:r>
              <a:rPr lang="en-US" baseline="0"/>
              <a:t> nhiều loại diều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72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947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21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8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41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2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78576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79967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88261-2572-4C3B-9447-FB252CBC252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38824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2" r:id="rId12"/>
    <p:sldLayoutId id="2147483713" r:id="rId13"/>
    <p:sldLayoutId id="2147483714" r:id="rId14"/>
    <p:sldLayoutId id="214748371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5.xml"/><Relationship Id="rId1" Type="http://schemas.openxmlformats.org/officeDocument/2006/relationships/audio" Target="file:///D:\giao%20an%20tin%20hoc\NHAC\VUIDEHOC.WAV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7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2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21" Type="http://schemas.openxmlformats.org/officeDocument/2006/relationships/image" Target="../media/image24.png"/><Relationship Id="rId34" Type="http://schemas.microsoft.com/office/2007/relationships/hdphoto" Target="../media/hdphoto14.wdp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5" Type="http://schemas.openxmlformats.org/officeDocument/2006/relationships/slide" Target="slide8.xml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slide" Target="slide4.xml"/><Relationship Id="rId28" Type="http://schemas.openxmlformats.org/officeDocument/2006/relationships/image" Target="../media/image26.GIF"/><Relationship Id="rId36" Type="http://schemas.openxmlformats.org/officeDocument/2006/relationships/image" Target="../media/image31.png"/><Relationship Id="rId10" Type="http://schemas.microsoft.com/office/2007/relationships/hdphoto" Target="../media/hdphoto5.wdp"/><Relationship Id="rId19" Type="http://schemas.openxmlformats.org/officeDocument/2006/relationships/image" Target="../media/image23.png"/><Relationship Id="rId31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5.png"/><Relationship Id="rId30" Type="http://schemas.microsoft.com/office/2007/relationships/hdphoto" Target="../media/hdphoto12.wdp"/><Relationship Id="rId35" Type="http://schemas.openxmlformats.org/officeDocument/2006/relationships/image" Target="../media/image30.png"/><Relationship Id="rId8" Type="http://schemas.microsoft.com/office/2007/relationships/hdphoto" Target="../media/hdphoto4.wdp"/><Relationship Id="rId3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7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6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61.png"/><Relationship Id="rId11" Type="http://schemas.openxmlformats.org/officeDocument/2006/relationships/slide" Target="slide44.xml"/><Relationship Id="rId5" Type="http://schemas.openxmlformats.org/officeDocument/2006/relationships/image" Target="../media/image60.gif"/><Relationship Id="rId10" Type="http://schemas.openxmlformats.org/officeDocument/2006/relationships/image" Target="../media/image65.gif"/><Relationship Id="rId4" Type="http://schemas.openxmlformats.org/officeDocument/2006/relationships/image" Target="../media/image59.gif"/><Relationship Id="rId9" Type="http://schemas.openxmlformats.org/officeDocument/2006/relationships/image" Target="../media/image6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7.wav"/><Relationship Id="rId11" Type="http://schemas.openxmlformats.org/officeDocument/2006/relationships/image" Target="../media/image69.gif"/><Relationship Id="rId5" Type="http://schemas.openxmlformats.org/officeDocument/2006/relationships/audio" Target="../media/audio6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7.wav"/><Relationship Id="rId11" Type="http://schemas.openxmlformats.org/officeDocument/2006/relationships/image" Target="../media/image69.gif"/><Relationship Id="rId5" Type="http://schemas.openxmlformats.org/officeDocument/2006/relationships/audio" Target="../media/audio6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B&#233;%20B&#224;o%20Ng&#432;%20&#8211;%20S&#7855;p%20&#272;&#7871;n%20T&#7871;t%20R&#7891;i%20.mp3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0.wav"/><Relationship Id="rId5" Type="http://schemas.openxmlformats.org/officeDocument/2006/relationships/audio" Target="../media/audio2.wav"/><Relationship Id="rId10" Type="http://schemas.openxmlformats.org/officeDocument/2006/relationships/image" Target="../media/image80.png"/><Relationship Id="rId4" Type="http://schemas.openxmlformats.org/officeDocument/2006/relationships/audio" Target="../media/audio3.wav"/><Relationship Id="rId9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0.wav"/><Relationship Id="rId5" Type="http://schemas.openxmlformats.org/officeDocument/2006/relationships/audio" Target="../media/audio2.wav"/><Relationship Id="rId10" Type="http://schemas.openxmlformats.org/officeDocument/2006/relationships/image" Target="../media/image80.png"/><Relationship Id="rId4" Type="http://schemas.openxmlformats.org/officeDocument/2006/relationships/audio" Target="../media/audio3.wav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0.wav"/><Relationship Id="rId5" Type="http://schemas.openxmlformats.org/officeDocument/2006/relationships/audio" Target="../media/audio2.wav"/><Relationship Id="rId10" Type="http://schemas.openxmlformats.org/officeDocument/2006/relationships/image" Target="../media/image81.png"/><Relationship Id="rId4" Type="http://schemas.openxmlformats.org/officeDocument/2006/relationships/audio" Target="../media/audio3.wav"/><Relationship Id="rId9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jpe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jpe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jpe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GIF"/><Relationship Id="rId18" Type="http://schemas.openxmlformats.org/officeDocument/2006/relationships/slide" Target="slide53.xml"/><Relationship Id="rId3" Type="http://schemas.openxmlformats.org/officeDocument/2006/relationships/audio" Target="../media/audio12.wav"/><Relationship Id="rId21" Type="http://schemas.openxmlformats.org/officeDocument/2006/relationships/image" Target="../media/image106.png"/><Relationship Id="rId7" Type="http://schemas.openxmlformats.org/officeDocument/2006/relationships/image" Target="../media/image95.png"/><Relationship Id="rId12" Type="http://schemas.openxmlformats.org/officeDocument/2006/relationships/image" Target="../media/image100.GIF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6" Type="http://schemas.openxmlformats.org/officeDocument/2006/relationships/slide" Target="slide52.xml"/><Relationship Id="rId20" Type="http://schemas.openxmlformats.org/officeDocument/2006/relationships/slide" Target="slide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4.png"/><Relationship Id="rId11" Type="http://schemas.openxmlformats.org/officeDocument/2006/relationships/image" Target="../media/image99.GIF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07.png"/><Relationship Id="rId10" Type="http://schemas.openxmlformats.org/officeDocument/2006/relationships/image" Target="../media/image98.GIF"/><Relationship Id="rId19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slide" Target="slide5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82738" y="69850"/>
            <a:ext cx="9009062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582738" y="69850"/>
            <a:ext cx="9009062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1735138" y="222250"/>
            <a:ext cx="8856662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053" name="Picture 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52400"/>
            <a:ext cx="60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324601"/>
            <a:ext cx="45720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28600"/>
            <a:ext cx="10080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167438"/>
            <a:ext cx="46482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phot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167438"/>
            <a:ext cx="44958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857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914400"/>
            <a:ext cx="8572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VUIDEHOC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13"/>
          <p:cNvSpPr>
            <a:spLocks noChangeArrowheads="1" noChangeShapeType="1" noTextEdit="1"/>
          </p:cNvSpPr>
          <p:nvPr/>
        </p:nvSpPr>
        <p:spPr bwMode="auto">
          <a:xfrm>
            <a:off x="2743200" y="1524000"/>
            <a:ext cx="6934200" cy="5638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kern="10"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THĂM LỚP </a:t>
            </a:r>
          </a:p>
        </p:txBody>
      </p:sp>
      <p:sp>
        <p:nvSpPr>
          <p:cNvPr id="32" name="WordArt 14"/>
          <p:cNvSpPr>
            <a:spLocks noChangeArrowheads="1" noChangeShapeType="1" noTextEdit="1"/>
          </p:cNvSpPr>
          <p:nvPr/>
        </p:nvSpPr>
        <p:spPr bwMode="auto">
          <a:xfrm>
            <a:off x="3962400" y="5334000"/>
            <a:ext cx="41910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6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600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3" name="Picture 15" descr="67088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098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6" descr="Firewrk8"/>
          <p:cNvPicPr>
            <a:picLocks noChangeAspect="1" noChangeArrowheads="1"/>
          </p:cNvPicPr>
          <p:nvPr/>
        </p:nvPicPr>
        <p:blipFill>
          <a:blip r:embed="rId8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05200"/>
            <a:ext cx="114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Firewrk8"/>
          <p:cNvPicPr>
            <a:picLocks noChangeAspect="1" noChangeArrowheads="1"/>
          </p:cNvPicPr>
          <p:nvPr/>
        </p:nvPicPr>
        <p:blipFill>
          <a:blip r:embed="rId8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766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WordArt 19"/>
          <p:cNvSpPr>
            <a:spLocks noChangeArrowheads="1" noChangeShapeType="1" noTextEdit="1"/>
          </p:cNvSpPr>
          <p:nvPr/>
        </p:nvSpPr>
        <p:spPr bwMode="auto">
          <a:xfrm>
            <a:off x="4572000" y="3505201"/>
            <a:ext cx="304800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WordArt 20"/>
          <p:cNvSpPr>
            <a:spLocks noChangeArrowheads="1" noChangeShapeType="1" noTextEdit="1"/>
          </p:cNvSpPr>
          <p:nvPr/>
        </p:nvSpPr>
        <p:spPr bwMode="auto">
          <a:xfrm>
            <a:off x="4953000" y="4343401"/>
            <a:ext cx="2133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smtClean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2G</a:t>
            </a:r>
            <a:endParaRPr lang="en-US" sz="3600" kern="10" dirty="0">
              <a:ln w="9525">
                <a:solidFill>
                  <a:srgbClr val="CC00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8" name="Picture 21" descr="POINSE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"/>
            <a:ext cx="1828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39" descr="558556giap5wcg0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743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39" descr="558556giap5wcg0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4" descr="POINSE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202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Rectangle 3"/>
          <p:cNvSpPr>
            <a:spLocks noChangeArrowheads="1"/>
          </p:cNvSpPr>
          <p:nvPr/>
        </p:nvSpPr>
        <p:spPr bwMode="auto">
          <a:xfrm>
            <a:off x="1524000" y="304800"/>
            <a:ext cx="91440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vi-VN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vi-V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vi-V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3" name="Rectangle 4"/>
          <p:cNvSpPr>
            <a:spLocks noChangeArrowheads="1"/>
          </p:cNvSpPr>
          <p:nvPr/>
        </p:nvSpPr>
        <p:spPr bwMode="auto">
          <a:xfrm>
            <a:off x="1752600" y="914400"/>
            <a:ext cx="861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1400">
                <a:solidFill>
                  <a:schemeClr val="hlink"/>
                </a:solidFill>
                <a:sym typeface="Wingdings" panose="05000000000000000000" pitchFamily="2" charset="2"/>
              </a:rPr>
              <a:t></a:t>
            </a:r>
          </a:p>
        </p:txBody>
      </p:sp>
    </p:spTree>
    <p:extLst>
      <p:ext uri="{BB962C8B-B14F-4D97-AF65-F5344CB8AC3E}">
        <p14:creationId xmlns:p14="http://schemas.microsoft.com/office/powerpoint/2010/main" val="1226780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14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24117" y="2224034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8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055745" y="4377979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sp>
        <p:nvSpPr>
          <p:cNvPr id="10" name="Cloud 9"/>
          <p:cNvSpPr/>
          <p:nvPr/>
        </p:nvSpPr>
        <p:spPr>
          <a:xfrm>
            <a:off x="8953508" y="213229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Khoa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0" y="-185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5" y="2140400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0" y="4289240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50" y="3934275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55" y="3934275"/>
            <a:ext cx="527050" cy="214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Connector 2"/>
          <p:cNvSpPr/>
          <p:nvPr/>
        </p:nvSpPr>
        <p:spPr>
          <a:xfrm>
            <a:off x="71120" y="504190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93980" y="2684780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93980" y="4774565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3380740" y="4449445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7123430" y="4543425"/>
            <a:ext cx="414020" cy="2311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786453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bldLvl="0" animBg="1"/>
      <p:bldP spid="10" grpId="0" bldLvl="0" animBg="1"/>
      <p:bldP spid="15" grpId="0" bldLvl="0" animBg="1"/>
      <p:bldP spid="16" grpId="0" bldLvl="0" animBg="1"/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588963" y="5056909"/>
            <a:ext cx="11622087" cy="1799504"/>
            <a:chOff x="-53293" y="2190760"/>
            <a:chExt cx="9211855" cy="2951064"/>
          </a:xfrm>
        </p:grpSpPr>
        <p:pic>
          <p:nvPicPr>
            <p:cNvPr id="9253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396362" y="1840470"/>
            <a:ext cx="1010884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>
              <a:spcBef>
                <a:spcPct val="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ct val="0"/>
              </a:spcBef>
            </a:pPr>
            <a:endParaRPr lang="en-US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18588" y="232092"/>
            <a:ext cx="4300220" cy="5924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092325" y="900549"/>
            <a:ext cx="959485" cy="889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72640" y="6539865"/>
            <a:ext cx="108712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685155" y="5693410"/>
            <a:ext cx="108712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74940" y="5267960"/>
            <a:ext cx="121094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10591" y="2175165"/>
            <a:ext cx="1482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26400" y="3449782"/>
            <a:ext cx="1482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43273" y="4339418"/>
            <a:ext cx="1482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53981" y="5647863"/>
            <a:ext cx="1236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240982" y="6114560"/>
            <a:ext cx="10116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/>
          <p:cNvSpPr/>
          <p:nvPr/>
        </p:nvSpPr>
        <p:spPr>
          <a:xfrm>
            <a:off x="838202" y="890743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439510" y="838200"/>
            <a:ext cx="3361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8382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trắng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7240" y="76201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C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CC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C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CC0066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utoShape 2" descr="Ngân Hà Là Gì? Tìm Hiểu Về Ngân Hà Là Gì?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Ngân Hà Là Gì? Tìm Hiểu Về Ngân Hà Là Gì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60" y="3443220"/>
            <a:ext cx="5664321" cy="318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8201" y="1493544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vắt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ngang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giống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831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/>
          <p:cNvSpPr/>
          <p:nvPr/>
        </p:nvSpPr>
        <p:spPr>
          <a:xfrm>
            <a:off x="475456" y="890743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138855" y="838200"/>
            <a:ext cx="3361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7240" y="76201"/>
            <a:ext cx="39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C0066"/>
                </a:solidFill>
                <a:latin typeface="Microsoft New Tai Lue" pitchFamily="34" charset="0"/>
                <a:ea typeface="Arial-Rounded" pitchFamily="34" charset="0"/>
                <a:cs typeface="Microsoft New Tai Lue" pitchFamily="34" charset="0"/>
              </a:rPr>
              <a:t>Từ ngữ</a:t>
            </a:r>
          </a:p>
        </p:txBody>
      </p:sp>
      <p:sp>
        <p:nvSpPr>
          <p:cNvPr id="11" name="AutoShape 2" descr="Ngân Hà Là Gì? Tìm Hiểu Về Ngân Hà Là Gì?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4" descr="Cái nong - Báo Gia Lai điện tử - Tin nhanh - Chính xác">
            <a:extLst>
              <a:ext uri="{FF2B5EF4-FFF2-40B4-BE49-F238E27FC236}">
                <a16:creationId xmlns:a16="http://schemas.microsoft.com/office/drawing/2014/main" id="{0CF05587-897F-A941-A4B3-355F5FA9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743200"/>
            <a:ext cx="527060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86891" y="884366"/>
            <a:ext cx="952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vật dụng làm từ tre nứa, có hình tròn, dùng</a:t>
            </a:r>
            <a:r>
              <a:rPr lang="en-US" sz="40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82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79767" y="483115"/>
            <a:ext cx="223520" cy="38931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3121111" y="96918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176674" y="134591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901757" y="181947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279767" y="258414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74303" y="307501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889662" y="34594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690092" y="400610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320732" y="466869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362267" y="517429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02915" y="56108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81462" y="602011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957883" y="446009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738980" y="488234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005613" y="524478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400627" y="570123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06718" y="444119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645775" y="47853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916805" y="524478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645774" y="569563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657090" y="444673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308889" y="528288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151802" y="573711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7225" y="274955"/>
            <a:ext cx="4507010" cy="5822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nối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  <p:bldP spid="1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3700" y="264411"/>
            <a:ext cx="4229100" cy="5847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</a:t>
            </a:r>
            <a:r>
              <a:rPr lang="en-US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66058" y="2224034"/>
            <a:ext cx="10418657" cy="2016124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2923" y="1633486"/>
              <a:ext cx="1378326" cy="692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54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54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54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hỏi</a:t>
              </a:r>
              <a:endParaRPr lang="zh-CN" altLang="en-US" sz="54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4240157"/>
            <a:ext cx="12282473" cy="2615607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713">
        <p14:prism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3713460" cy="1143000"/>
          </a:xfrm>
        </p:spPr>
        <p:txBody>
          <a:bodyPr/>
          <a:lstStyle/>
          <a:p>
            <a:endParaRPr lang="en-US" sz="28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423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08000" y="426085"/>
            <a:ext cx="410781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957320" y="4360545"/>
            <a:ext cx="41078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03490" y="4360545"/>
            <a:ext cx="41078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88790" y="213360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</a:p>
        </p:txBody>
      </p:sp>
    </p:spTree>
    <p:extLst>
      <p:ext uri="{BB962C8B-B14F-4D97-AF65-F5344CB8AC3E}">
        <p14:creationId xmlns:p14="http://schemas.microsoft.com/office/powerpoint/2010/main" val="1568558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6035" y="2012315"/>
            <a:ext cx="9740900" cy="157416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83772" y="3737610"/>
            <a:ext cx="2278834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09010" y="3798570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78475" y="3737610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500" y="3798570"/>
            <a:ext cx="1572260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342120" y="3798570"/>
            <a:ext cx="1572260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1" animBg="1"/>
      <p:bldP spid="16" grpId="2" animBg="1"/>
      <p:bldP spid="16" grpId="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D3BB3-5366-334B-9E75-3277F51C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21561" y="216796"/>
            <a:ext cx="776411" cy="661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626E7-5C31-2B4E-9A81-FE7B38B44127}"/>
              </a:ext>
            </a:extLst>
          </p:cNvPr>
          <p:cNvSpPr txBox="1"/>
          <p:nvPr/>
        </p:nvSpPr>
        <p:spPr>
          <a:xfrm>
            <a:off x="3618709" y="116379"/>
            <a:ext cx="7154436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kern="0" dirty="0">
                <a:ln w="0"/>
                <a:solidFill>
                  <a:srgbClr val="FFAB40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ngữ</a:t>
            </a:r>
            <a:endParaRPr lang="en-US" sz="2800" b="1" kern="0" dirty="0">
              <a:ln w="0"/>
              <a:solidFill>
                <a:srgbClr val="FFAB40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EE4D69-BB1B-8240-B303-999DAE66FF03}"/>
              </a:ext>
            </a:extLst>
          </p:cNvPr>
          <p:cNvSpPr/>
          <p:nvPr/>
        </p:nvSpPr>
        <p:spPr>
          <a:xfrm>
            <a:off x="1079548" y="516129"/>
            <a:ext cx="799568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 cau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97C997-CF4C-3E48-BF87-F6D703346CB8}"/>
              </a:ext>
            </a:extLst>
          </p:cNvPr>
          <p:cNvSpPr/>
          <p:nvPr/>
        </p:nvSpPr>
        <p:spPr>
          <a:xfrm>
            <a:off x="1017491" y="77508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5652B-C773-F94B-B193-0F8B31CBA13A}"/>
              </a:ext>
            </a:extLst>
          </p:cNvPr>
          <p:cNvSpPr/>
          <p:nvPr/>
        </p:nvSpPr>
        <p:spPr>
          <a:xfrm>
            <a:off x="2689747" y="588366"/>
            <a:ext cx="308452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 hạt của quả cau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808B3D-05C5-0040-8BBF-64EA4992C8A0}"/>
              </a:ext>
            </a:extLst>
          </p:cNvPr>
          <p:cNvSpPr/>
          <p:nvPr/>
        </p:nvSpPr>
        <p:spPr>
          <a:xfrm>
            <a:off x="5557627" y="5018065"/>
            <a:ext cx="7995683" cy="57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lưỡi liềm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85647B-F304-F748-AFD4-E012948F2799}"/>
              </a:ext>
            </a:extLst>
          </p:cNvPr>
          <p:cNvSpPr/>
          <p:nvPr/>
        </p:nvSpPr>
        <p:spPr>
          <a:xfrm>
            <a:off x="5618332" y="523940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3AE20E-7EE3-9740-8A16-213680E86CC7}"/>
              </a:ext>
            </a:extLst>
          </p:cNvPr>
          <p:cNvSpPr/>
          <p:nvPr/>
        </p:nvSpPr>
        <p:spPr>
          <a:xfrm>
            <a:off x="7195927" y="5035622"/>
            <a:ext cx="375860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 dụng dùng để gặt lúa.</a:t>
            </a:r>
          </a:p>
        </p:txBody>
      </p:sp>
      <p:pic>
        <p:nvPicPr>
          <p:cNvPr id="7170" name="Picture 2" descr="Nhớ những mùa cau | Báo dân sinh">
            <a:extLst>
              <a:ext uri="{FF2B5EF4-FFF2-40B4-BE49-F238E27FC236}">
                <a16:creationId xmlns:a16="http://schemas.microsoft.com/office/drawing/2014/main" id="{0E8B3CAC-51C7-C44E-A438-3DA1925F5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41993" y="251119"/>
            <a:ext cx="3417748" cy="526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iềm – Wikipedia tiếng Việt">
            <a:extLst>
              <a:ext uri="{FF2B5EF4-FFF2-40B4-BE49-F238E27FC236}">
                <a16:creationId xmlns:a16="http://schemas.microsoft.com/office/drawing/2014/main" id="{3A130879-2A2B-6B43-8F4D-592F2F0A0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1241" y1="16868" x2="41241" y2="16868"/>
                        <a14:backgroundMark x1="39820" y1="17045" x2="44460" y2="16868"/>
                        <a14:backgroundMark x1="44460" y1="16690" x2="44934" y2="17223"/>
                        <a14:backgroundMark x1="70597" y1="29332" x2="73532" y2="38494"/>
                        <a14:backgroundMark x1="58617" y1="61932" x2="62263" y2="85405"/>
                        <a14:backgroundMark x1="59612" y1="82848" x2="57386" y2="83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679" y="3657390"/>
            <a:ext cx="2311520" cy="30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ặt trăng lưỡi liềm">
            <a:extLst>
              <a:ext uri="{FF2B5EF4-FFF2-40B4-BE49-F238E27FC236}">
                <a16:creationId xmlns:a16="http://schemas.microsoft.com/office/drawing/2014/main" id="{E42A47E9-5DC2-304A-8D53-C61835FDC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8222" y1="44620" x2="48000" y2="56962"/>
                        <a14:backgroundMark x1="48000" y1="56962" x2="52889" y2="46203"/>
                        <a14:backgroundMark x1="52889" y1="46203" x2="52444" y2="43038"/>
                        <a14:backgroundMark x1="52444" y1="42722" x2="51556" y2="55696"/>
                        <a14:backgroundMark x1="51556" y1="55696" x2="40444" y2="66456"/>
                        <a14:backgroundMark x1="57111" y1="46203" x2="57333" y2="4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3" t="20423" r="32474" b="23648"/>
          <a:stretch/>
        </p:blipFill>
        <p:spPr bwMode="auto">
          <a:xfrm>
            <a:off x="3690525" y="4074288"/>
            <a:ext cx="1720003" cy="177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ạt cau trị nhiều bệ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09" y="1249573"/>
            <a:ext cx="4267200" cy="282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2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10" grpId="0"/>
      <p:bldP spid="11" grpId="0" animBg="1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75" y="20588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qua/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138" y="338439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11390" y="4691924"/>
            <a:ext cx="648970" cy="47625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04" y="163594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57" y="4572586"/>
            <a:ext cx="10515600" cy="190679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41614" y="5656396"/>
            <a:ext cx="542554" cy="47625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6054" y="2502413"/>
            <a:ext cx="32480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lúa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Uốn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.”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0" uiExpand="1" build="p"/>
      <p:bldP spid="4" grpId="0" bldLvl="0" animBg="1"/>
      <p:bldP spid="4" grpId="1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D607068-3DD6-985D-C335-239A2C940543}"/>
              </a:ext>
            </a:extLst>
          </p:cNvPr>
          <p:cNvSpPr txBox="1"/>
          <p:nvPr/>
        </p:nvSpPr>
        <p:spPr>
          <a:xfrm>
            <a:off x="389447" y="1672645"/>
            <a:ext cx="8544691" cy="9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thích khổ thơ nào nhất? Vì sao?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14740-17FF-5574-332B-3603EBC90380}"/>
              </a:ext>
            </a:extLst>
          </p:cNvPr>
          <p:cNvSpPr txBox="1"/>
          <p:nvPr/>
        </p:nvSpPr>
        <p:spPr>
          <a:xfrm>
            <a:off x="389447" y="2578847"/>
            <a:ext cx="89794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khổ thơ thế 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nào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đẹp? 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từ ngữ nào hay?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thế nào khi đọc khổ thơ đó?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ownload Graphic Patterns - Kite Line - Free Transparent PNG Clipart Images  Download">
            <a:extLst>
              <a:ext uri="{FF2B5EF4-FFF2-40B4-BE49-F238E27FC236}">
                <a16:creationId xmlns:a16="http://schemas.microsoft.com/office/drawing/2014/main" id="{91726221-0EA3-5D8F-87C6-341DBAB1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8" b="94204" l="6429" r="96071">
                        <a14:foregroundMark x1="36190" y1="6574" x2="44524" y2="7180"/>
                        <a14:foregroundMark x1="6429" y1="30017" x2="7143" y2="33131"/>
                        <a14:foregroundMark x1="84881" y1="93858" x2="95714" y2="88149"/>
                        <a14:foregroundMark x1="95714" y1="88149" x2="96190" y2="88149"/>
                        <a14:foregroundMark x1="90476" y1="91609" x2="90952" y2="94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87" flipH="1">
            <a:off x="9244411" y="1962467"/>
            <a:ext cx="2184449" cy="35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58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D607068-3DD6-985D-C335-239A2C940543}"/>
              </a:ext>
            </a:extLst>
          </p:cNvPr>
          <p:cNvSpPr txBox="1"/>
          <p:nvPr/>
        </p:nvSpPr>
        <p:spPr>
          <a:xfrm>
            <a:off x="389447" y="1672645"/>
            <a:ext cx="8544691" cy="9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7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thích khổ thơ nào nhất? Vì sao?</a:t>
            </a:r>
          </a:p>
        </p:txBody>
      </p:sp>
      <p:pic>
        <p:nvPicPr>
          <p:cNvPr id="13" name="Picture 2" descr="Download Graphic Patterns - Kite Line - Free Transparent PNG Clipart Images  Download">
            <a:extLst>
              <a:ext uri="{FF2B5EF4-FFF2-40B4-BE49-F238E27FC236}">
                <a16:creationId xmlns:a16="http://schemas.microsoft.com/office/drawing/2014/main" id="{91726221-0EA3-5D8F-87C6-341DBAB1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8" b="94204" l="6429" r="96071">
                        <a14:foregroundMark x1="36190" y1="6574" x2="44524" y2="7180"/>
                        <a14:foregroundMark x1="6429" y1="30017" x2="7143" y2="33131"/>
                        <a14:foregroundMark x1="84881" y1="93858" x2="95714" y2="88149"/>
                        <a14:foregroundMark x1="95714" y1="88149" x2="96190" y2="88149"/>
                        <a14:foregroundMark x1="90476" y1="91609" x2="90952" y2="94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87" flipH="1">
            <a:off x="9461769" y="988472"/>
            <a:ext cx="2184449" cy="35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2138" y="3753284"/>
            <a:ext cx="110877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591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5543" y="374175"/>
            <a:ext cx="6172200" cy="58229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khổ thơ em thích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Cánh diều no gió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Nhạc trời réo vang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Tiếng diều xanh lúa</a:t>
            </a:r>
            <a:endParaRPr lang="en-US" sz="30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Uốn cong tre làng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228600" y="1186220"/>
            <a:ext cx="5174672" cy="2306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……………..</a:t>
            </a:r>
          </a:p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</a:t>
            </a:r>
          </a:p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</a:t>
            </a:r>
          </a:p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EB0213-9382-4439-8ED9-36DA21EDA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5953944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66057" y="2224034"/>
            <a:ext cx="10658135" cy="2016124"/>
            <a:chOff x="2118480" y="1316166"/>
            <a:chExt cx="154692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87080" y="1599697"/>
              <a:ext cx="1378326" cy="692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Luyện</a:t>
              </a:r>
              <a:r>
                <a:rPr lang="en-US" altLang="zh-CN" sz="54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54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54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54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54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đọc</a:t>
              </a:r>
              <a:endParaRPr lang="zh-CN" altLang="en-US" sz="54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4240157"/>
            <a:ext cx="12282473" cy="2615607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doors dir="vert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0" y="274955"/>
            <a:ext cx="11986895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495" y="2226310"/>
            <a:ext cx="8122920" cy="158369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949190" y="2004695"/>
            <a:ext cx="2637155" cy="18053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bldLvl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79763" y="422922"/>
            <a:ext cx="10591800" cy="731520"/>
            <a:chOff x="292250" y="915918"/>
            <a:chExt cx="9988470" cy="731520"/>
          </a:xfrm>
        </p:grpSpPr>
        <p:grpSp>
          <p:nvGrpSpPr>
            <p:cNvPr id="8" name="Group 7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0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95274" y="984274"/>
              <a:ext cx="9285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khổ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tả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cánh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diều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16102" y="3905630"/>
            <a:ext cx="6361190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lưỡi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liềm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03E980-FBE9-8C45-902A-782C31DC3654}"/>
              </a:ext>
            </a:extLst>
          </p:cNvPr>
          <p:cNvSpPr txBox="1"/>
          <p:nvPr/>
        </p:nvSpPr>
        <p:spPr>
          <a:xfrm>
            <a:off x="3650672" y="1290009"/>
            <a:ext cx="4203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algn="just"/>
            <a:r>
              <a:rPr lang="vi-VN" sz="32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Trời như cánh đồng</a:t>
            </a:r>
          </a:p>
          <a:p>
            <a:pPr marL="44450" algn="just"/>
            <a:r>
              <a:rPr lang="vi-VN" sz="32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Xong mùa gặt hái</a:t>
            </a:r>
          </a:p>
          <a:p>
            <a:pPr marL="44450" algn="just"/>
            <a:r>
              <a:rPr lang="vi-VN" sz="32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Diều em - lưỡi liềm</a:t>
            </a:r>
          </a:p>
          <a:p>
            <a:pPr marL="44450" algn="just"/>
            <a:r>
              <a:rPr lang="vi-VN" sz="32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Ai quên bỏ lại.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701022" y="4820030"/>
            <a:ext cx="10262379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gắn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701021" y="5734430"/>
            <a:ext cx="10262379" cy="762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917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101600" y="1604722"/>
            <a:ext cx="11625943" cy="5164075"/>
            <a:chOff x="2118480" y="935135"/>
            <a:chExt cx="1512168" cy="2395890"/>
          </a:xfrm>
        </p:grpSpPr>
        <p:sp>
          <p:nvSpPr>
            <p:cNvPr id="16" name="15"/>
            <p:cNvSpPr/>
            <p:nvPr/>
          </p:nvSpPr>
          <p:spPr>
            <a:xfrm>
              <a:off x="2118480" y="935135"/>
              <a:ext cx="1512168" cy="23958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52322" y="1229845"/>
              <a:ext cx="1378326" cy="1585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 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thơ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như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bức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vẽ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</a:p>
            <a:p>
              <a:pPr marL="0" lvl="1" defTabSz="1219200">
                <a:defRPr/>
              </a:pP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cánh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diều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từng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Cánh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diều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</a:p>
            <a:p>
              <a:pPr marL="0" lvl="1" defTabSz="1219200">
                <a:defRPr/>
              </a:pP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mang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vẻ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đẹp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thanh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bình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sáng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thôn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quê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thơ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thể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hiện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tình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yêu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nhà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thơ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đối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thiên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nhiên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đối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quê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hương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spc="3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mình</a:t>
              </a:r>
              <a:r>
                <a:rPr lang="en-US" altLang="zh-CN" sz="3600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.</a:t>
              </a:r>
              <a:endParaRPr lang="zh-CN" altLang="en-US" sz="36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5744922"/>
            <a:ext cx="12282473" cy="111084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713">
        <p14:warp dir="in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77f4cba6bafe59c40b88d9b4e91365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dedd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ddedd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ddedd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dedd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Flwr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Picture1d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981075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XLIGHT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WordArt 12"/>
          <p:cNvSpPr>
            <a:spLocks noChangeArrowheads="1" noChangeShapeType="1" noTextEdit="1"/>
          </p:cNvSpPr>
          <p:nvPr/>
        </p:nvSpPr>
        <p:spPr bwMode="auto">
          <a:xfrm>
            <a:off x="3962401" y="3733800"/>
            <a:ext cx="4714875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Rung Chuông Vàng</a:t>
            </a:r>
          </a:p>
        </p:txBody>
      </p:sp>
      <p:pic>
        <p:nvPicPr>
          <p:cNvPr id="6157" name="Picture 16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7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916113"/>
            <a:ext cx="800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8" descr="FORWAR~1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400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24437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38128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5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553" fill="hold"/>
                                        <p:tgtEl>
                                          <p:spTgt spid="29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52800" y="228600"/>
            <a:ext cx="6096000" cy="160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           </a:t>
            </a:r>
            <a:r>
              <a:rPr lang="en-US" altLang="vi-VN" sz="3200" b="1" dirty="0" err="1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Hãy</a:t>
            </a:r>
            <a:r>
              <a:rPr lang="en-US" altLang="vi-VN" sz="3200" b="1" dirty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chọn</a:t>
            </a:r>
            <a:r>
              <a:rPr lang="en-US" altLang="vi-VN" sz="3200" b="1" dirty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 </a:t>
            </a:r>
            <a:r>
              <a:rPr lang="vi-VN" altLang="vi-VN" sz="3200" b="1" dirty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đá</a:t>
            </a:r>
            <a:r>
              <a:rPr lang="en-US" altLang="vi-VN" sz="3200" b="1" dirty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p </a:t>
            </a:r>
            <a:r>
              <a:rPr lang="en-US" altLang="vi-VN" sz="3200" b="1" dirty="0" err="1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án</a:t>
            </a:r>
            <a:r>
              <a:rPr lang="en-US" altLang="vi-VN" sz="3200" b="1" dirty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 </a:t>
            </a:r>
            <a:r>
              <a:rPr lang="vi-VN" altLang="vi-VN" sz="3200" b="1" dirty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đúng</a:t>
            </a:r>
            <a:r>
              <a:rPr lang="en-US" altLang="vi-VN" sz="3200" b="1" dirty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/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720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/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4684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18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7197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19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15396" name="Text Box 36"/>
          <p:cNvSpPr txBox="1">
            <a:spLocks noChangeArrowheads="1"/>
          </p:cNvSpPr>
          <p:nvPr/>
        </p:nvSpPr>
        <p:spPr bwMode="auto">
          <a:xfrm>
            <a:off x="4343400" y="2401888"/>
            <a:ext cx="4191000" cy="646112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600" b="1" dirty="0" err="1" smtClean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Cây</a:t>
            </a:r>
            <a:r>
              <a:rPr lang="en-US" altLang="vi-VN" sz="3600" b="1" dirty="0" smtClean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 </a:t>
            </a:r>
            <a:r>
              <a:rPr lang="en-US" altLang="vi-VN" sz="3600" b="1" dirty="0" err="1" smtClean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lúa</a:t>
            </a:r>
            <a:endParaRPr lang="en-US" altLang="vi-VN" sz="3600" b="1" dirty="0">
              <a:solidFill>
                <a:schemeClr val="bg1"/>
              </a:solidFill>
              <a:ea typeface="AvantGarde"/>
              <a:cs typeface="Arial" panose="020B0604020202020204" pitchFamily="34" charset="0"/>
            </a:endParaRP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4267200" y="3505201"/>
            <a:ext cx="4267200" cy="646113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600" b="1" dirty="0" err="1" smtClean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Mặt</a:t>
            </a:r>
            <a:r>
              <a:rPr lang="en-US" altLang="vi-VN" sz="3600" b="1" dirty="0" smtClean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 </a:t>
            </a:r>
            <a:r>
              <a:rPr lang="en-US" altLang="vi-VN" sz="3600" b="1" dirty="0" err="1" smtClean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trăng</a:t>
            </a:r>
            <a:endParaRPr lang="en-US" altLang="vi-VN" sz="3600" b="1" dirty="0">
              <a:solidFill>
                <a:schemeClr val="bg1"/>
              </a:solidFill>
              <a:ea typeface="AvantGarde"/>
              <a:cs typeface="Arial" panose="020B0604020202020204" pitchFamily="34" charset="0"/>
            </a:endParaRPr>
          </a:p>
        </p:txBody>
      </p:sp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4191000" y="4781551"/>
            <a:ext cx="4495800" cy="646113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600" b="1" dirty="0" err="1" smtClean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Cánh</a:t>
            </a:r>
            <a:r>
              <a:rPr lang="en-US" altLang="vi-VN" sz="3600" b="1" dirty="0" smtClean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 </a:t>
            </a:r>
            <a:r>
              <a:rPr lang="en-US" altLang="vi-VN" sz="3600" b="1" dirty="0" err="1" smtClean="0">
                <a:solidFill>
                  <a:schemeClr val="bg1"/>
                </a:solidFill>
                <a:ea typeface="AvantGarde"/>
                <a:cs typeface="Arial" panose="020B0604020202020204" pitchFamily="34" charset="0"/>
              </a:rPr>
              <a:t>diều</a:t>
            </a:r>
            <a:endParaRPr lang="en-US" altLang="vi-VN" sz="3600" b="1" dirty="0">
              <a:solidFill>
                <a:schemeClr val="bg1"/>
              </a:solidFill>
              <a:ea typeface="AvantGarde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8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15396" grpId="0" animBg="1"/>
      <p:bldP spid="15397" grpId="0" animBg="1"/>
      <p:bldP spid="15398" grpId="0" animBg="1"/>
      <p:bldP spid="1539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57600" y="533400"/>
            <a:ext cx="63246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2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/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822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/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191000" y="2362201"/>
            <a:ext cx="80010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ClrTx/>
              <a:defRPr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040188" y="3521076"/>
            <a:ext cx="8151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781862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 2</a:t>
            </a:r>
          </a:p>
        </p:txBody>
      </p:sp>
      <p:pic>
        <p:nvPicPr>
          <p:cNvPr id="821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822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822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8221" name="TextBox 40"/>
          <p:cNvSpPr txBox="1">
            <a:spLocks noChangeArrowheads="1"/>
          </p:cNvSpPr>
          <p:nvPr/>
        </p:nvSpPr>
        <p:spPr bwMode="auto">
          <a:xfrm>
            <a:off x="3810000" y="8382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76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ều hình rồng kích thước 140cm x 120cm màu sắc bắt mắt đồ chơi thả diều  chất lượng cao cho bé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49" y="338666"/>
            <a:ext cx="3034959" cy="303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ằm mơ thấy con diề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0" y="338665"/>
            <a:ext cx="4488935" cy="29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10 Địa điểm thả diều thú vị nhất tại thành phố Hồ Chí Mi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3657601"/>
            <a:ext cx="2207243" cy="29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ả diều | Bài thơ Thả diều (Trần Đăng Khoa) (1968): Cánh diều no gi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19" y="3657601"/>
            <a:ext cx="4931755" cy="300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hả diều đón gió mùa Đông Bắc tại Hà Đông - Diều Sáo - Diều Của Người Việt!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2" t="24992" r="29989"/>
          <a:stretch/>
        </p:blipFill>
        <p:spPr bwMode="auto">
          <a:xfrm>
            <a:off x="1066801" y="3737456"/>
            <a:ext cx="2556981" cy="291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3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69937" y="3046413"/>
            <a:ext cx="6629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2738" y="3268663"/>
            <a:ext cx="6629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67000" y="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12"/>
          <p:cNvSpPr>
            <a:spLocks noChangeArrowheads="1" noChangeShapeType="1" noTextEdit="1"/>
          </p:cNvSpPr>
          <p:nvPr/>
        </p:nvSpPr>
        <p:spPr bwMode="auto">
          <a:xfrm>
            <a:off x="3524250" y="1143000"/>
            <a:ext cx="5314950" cy="15240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660033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SỨC KHỎE QUÝ THẦY CÔ  </a:t>
            </a:r>
          </a:p>
        </p:txBody>
      </p:sp>
      <p:pic>
        <p:nvPicPr>
          <p:cNvPr id="11271" name="Picture 148" descr="pha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14650" y="-247650"/>
            <a:ext cx="1676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49" descr="pha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82943">
            <a:off x="6400800" y="4171950"/>
            <a:ext cx="1676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50" descr="pha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1978">
            <a:off x="5029200" y="4629150"/>
            <a:ext cx="1676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51" descr="pha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10450" y="3752850"/>
            <a:ext cx="2057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52" descr="pha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6578">
            <a:off x="3086100" y="4324350"/>
            <a:ext cx="1676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53" descr="pha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33165">
            <a:off x="7315200" y="-990600"/>
            <a:ext cx="1676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54" descr="pha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1129">
            <a:off x="2914650" y="1352550"/>
            <a:ext cx="1676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55" descr="pha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43850" y="1047750"/>
            <a:ext cx="1676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56" descr="pha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49997">
            <a:off x="5086350" y="57150"/>
            <a:ext cx="1676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/>
          </p:cNvPr>
          <p:cNvSpPr/>
          <p:nvPr/>
        </p:nvSpPr>
        <p:spPr>
          <a:xfrm>
            <a:off x="2777471" y="2838625"/>
            <a:ext cx="6968574" cy="646331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é Bào Ngư – Sắp Đến Tết Rồi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00800"/>
            <a:ext cx="3238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43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6170" y="5538860"/>
            <a:ext cx="8229600" cy="10137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7341" y="2524822"/>
            <a:ext cx="8229600" cy="10396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lúa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1357" y="4039772"/>
            <a:ext cx="8229600" cy="10104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trăng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6170" y="381000"/>
            <a:ext cx="8229600" cy="14155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492" y="5514920"/>
            <a:ext cx="1020825" cy="106158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852" y="4017207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36" y="2563524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đồng hồ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06"/>
            <a:ext cx="2007341" cy="217592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chemeClr val="accent6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chemeClr val="accent6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4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3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2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1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Hết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giờ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695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7723" y="2667000"/>
            <a:ext cx="8229600" cy="10137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Đăng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Khoa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7341" y="5410200"/>
            <a:ext cx="8229600" cy="10396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Hải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1357" y="4039772"/>
            <a:ext cx="8229600" cy="10104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Tô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Hoài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6170" y="381000"/>
            <a:ext cx="8229600" cy="14155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giả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45" y="2643060"/>
            <a:ext cx="1020825" cy="106158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852" y="4017207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36" y="5448902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đồng hồ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06"/>
            <a:ext cx="2007341" cy="217592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chemeClr val="accent6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chemeClr val="accent6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4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3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2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</a:rPr>
              <a:t>1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3964" y="631335"/>
            <a:ext cx="1272259" cy="1272259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Hết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giờ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636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 trắng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 trắng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 nâu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Voi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bài Nhím nâu kết bạn, nhím nâu kết bạn với ai?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1088" y="5334001"/>
            <a:ext cx="100584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Nam.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1088" y="3886201"/>
            <a:ext cx="100584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4758" y="2438400"/>
            <a:ext cx="100584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1088" y="304801"/>
            <a:ext cx="10058400" cy="13540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diều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5409113"/>
            <a:ext cx="1020825" cy="106158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470" y="2496953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535" y="4009079"/>
            <a:ext cx="911370" cy="103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đồng hồ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3" y="0"/>
            <a:ext cx="1573713" cy="17058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30598" y="552474"/>
            <a:ext cx="997424" cy="997424"/>
          </a:xfrm>
          <a:prstGeom prst="ellipse">
            <a:avLst/>
          </a:prstGeom>
          <a:solidFill>
            <a:schemeClr val="accent6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230598" y="552474"/>
            <a:ext cx="997424" cy="997424"/>
          </a:xfrm>
          <a:prstGeom prst="ellipse">
            <a:avLst/>
          </a:prstGeom>
          <a:solidFill>
            <a:schemeClr val="accent6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4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0598" y="552474"/>
            <a:ext cx="997424" cy="997424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3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0598" y="552474"/>
            <a:ext cx="997424" cy="997424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2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30598" y="552474"/>
            <a:ext cx="997424" cy="997424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1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0598" y="552474"/>
            <a:ext cx="997424" cy="997424"/>
          </a:xfrm>
          <a:prstGeom prst="ellipse">
            <a:avLst/>
          </a:prstGeom>
          <a:solidFill>
            <a:srgbClr val="FF0000"/>
          </a:solidFill>
          <a:ln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Hết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giờ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359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ều hình rồng kích thước 140cm x 120cm màu sắc bắt mắt đồ chơi thả diều  chất lượng cao cho bé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49" y="338666"/>
            <a:ext cx="3034959" cy="303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ằm mơ thấy con diề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0" y="338665"/>
            <a:ext cx="4488935" cy="29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10 Địa điểm thả diều thú vị nhất tại thành phố Hồ Chí Mi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3657601"/>
            <a:ext cx="2207243" cy="29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ả diều | Bài thơ Thả diều (Trần Đăng Khoa) (1968): Cánh diều no gi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19" y="3657601"/>
            <a:ext cx="4931755" cy="300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hả diều đón gió mùa Đông Bắc tại Hà Đông - Diều Sáo - Diều Của Người Việt!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2" t="24992" r="29989"/>
          <a:stretch/>
        </p:blipFill>
        <p:spPr bwMode="auto">
          <a:xfrm>
            <a:off x="1066801" y="3737456"/>
            <a:ext cx="2556981" cy="291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28qs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4" name="WordArt 1035"/>
          <p:cNvSpPr>
            <a:spLocks noChangeArrowheads="1" noChangeShapeType="1" noTextEdit="1"/>
          </p:cNvSpPr>
          <p:nvPr/>
        </p:nvSpPr>
        <p:spPr bwMode="auto">
          <a:xfrm>
            <a:off x="1524000" y="1142365"/>
            <a:ext cx="9144000" cy="3613467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8296"/>
                <a:gd name="adj2" fmla="val 199"/>
              </a:avLst>
            </a:prstTxWarp>
          </a:bodyPr>
          <a:lstStyle/>
          <a:p>
            <a:pPr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vi-VN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tốt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chăm ngoan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3796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864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6" descr="670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864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4" descr="rosew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332">
            <a:off x="1660525" y="163513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4" descr="rosew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4332">
            <a:off x="9128125" y="163513"/>
            <a:ext cx="10668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7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11409A5-5C24-4603-AE7E-8FD5463AC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5C1A3-2BC4-4DBF-8F56-A0FEBC69C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9510" y="-635"/>
            <a:ext cx="7533640" cy="6329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4A1CE6-15B9-4EBC-AE44-9ACA3C75F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spd="slow" advClick="0" advTm="371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68936" y="290788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 quê xanh bóng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803796-2D5E-437E-8EB6-8311D9668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40CBE81-4F19-4AD9-A3E6-B3ED07703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4527D-1D7A-4C10-BF32-508A5AC4B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71057" y="4240157"/>
            <a:ext cx="12282473" cy="2615607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-13796"/>
            <a:ext cx="121920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spcBef>
                <a:spcPct val="0"/>
              </a:spcBef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713">
        <p14:prism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chỉ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 lành, nhút nhát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 mẽ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 dạn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51639" y="1310963"/>
            <a:ext cx="63246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 cách của nhím nâu như thế nào?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5325" y="131445"/>
            <a:ext cx="8634095" cy="349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325" y="3115310"/>
            <a:ext cx="8672195" cy="392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3995420" y="1160780"/>
            <a:ext cx="6462395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133475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Ếch ộp, sơn ca và nai vàng chơi với nhau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194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chơi với nhau rất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Ba bạn thường kể cho nhau nghe những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79775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kể về những điều thú vị ở khắp mọi nơi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bạn nghĩ ra cách gì để thấy tận mắt những điều đã nghe?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6412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quyết định đổi chỗ cho nhau: sơn ca xuống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nước, ếch ộp vào rừng, nai vàng tập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2787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Mỗi người thuộc về nơi khác nhau, có khả năng riêng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làm những điều phù hợp với khả năng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6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Chọn kể 1-2 đoạn của câu chuyện theo tranh</a:t>
            </a:r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3325" y="1450340"/>
            <a:ext cx="7377430" cy="472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5080" y="2141220"/>
            <a:ext cx="8952230" cy="161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 vàng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Vồn vã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en-US" alt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 ơ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 nở, nhiệt tình khi trò chuyện với người khác là nghĩa của từ nào?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 tìm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 ngụ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 sôi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 nấp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 sống tạm ở một nơi nào đó là nghĩa của từ nào?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áy bay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vồng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 mây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Muôn màu muôn sắc máy bay,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Buộc dây cho chắc thả ngay lên trời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đồ chơi gì?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45" y="13874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pic>
        <p:nvPicPr>
          <p:cNvPr id="3" name="Picture 2" descr="Cap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820" y="1282065"/>
            <a:ext cx="8364855" cy="422021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93370" y="1269365"/>
            <a:ext cx="3914775" cy="1399540"/>
          </a:xfrm>
          <a:prstGeom prst="cloudCallout">
            <a:avLst>
              <a:gd name="adj1" fmla="val 37527"/>
              <a:gd name="adj2" fmla="val 74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2750820" y="535209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416550" y="1066165"/>
            <a:ext cx="4239260" cy="2007870"/>
          </a:xfrm>
          <a:prstGeom prst="cloudCallout">
            <a:avLst>
              <a:gd name="adj1" fmla="val -20251"/>
              <a:gd name="adj2" fmla="val 81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6" grpId="0"/>
      <p:bldP spid="6" grpId="1"/>
      <p:bldP spid="7" grpId="0" bldLvl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2036</Words>
  <Application>Microsoft Office PowerPoint</Application>
  <PresentationFormat>Widescreen</PresentationFormat>
  <Paragraphs>424</Paragraphs>
  <Slides>58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58</vt:i4>
      </vt:variant>
    </vt:vector>
  </HeadingPairs>
  <TitlesOfParts>
    <vt:vector size="85" baseType="lpstr">
      <vt:lpstr>Microsoft YaHei</vt:lpstr>
      <vt:lpstr>SimSun</vt:lpstr>
      <vt:lpstr>SimSun</vt:lpstr>
      <vt:lpstr>.VnHelvetInsH</vt:lpstr>
      <vt:lpstr>.VnTime</vt:lpstr>
      <vt:lpstr>Arial</vt:lpstr>
      <vt:lpstr>Arial Rounded MT Bold</vt:lpstr>
      <vt:lpstr>Arial-Rounded</vt:lpstr>
      <vt:lpstr>AvantGarde</vt:lpstr>
      <vt:lpstr>Calibri</vt:lpstr>
      <vt:lpstr>Calibri Light</vt:lpstr>
      <vt:lpstr>Comfortaa</vt:lpstr>
      <vt:lpstr>HP001 4 hàng</vt:lpstr>
      <vt:lpstr>Livvic</vt:lpstr>
      <vt:lpstr>Microsoft New Tai Lue</vt:lpstr>
      <vt:lpstr>Roboto Condensed Light</vt:lpstr>
      <vt:lpstr>黑体</vt:lpstr>
      <vt:lpstr>Times New Roman</vt:lpstr>
      <vt:lpstr>UTM Avo</vt:lpstr>
      <vt:lpstr>Verdana</vt:lpstr>
      <vt:lpstr>Wingdings</vt:lpstr>
      <vt:lpstr>1_Office Theme</vt:lpstr>
      <vt:lpstr>2_Office Theme</vt:lpstr>
      <vt:lpstr>2_Office 主题​​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Các bạn trong tranh đang chơi trò chơi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Hai câu thơ “Sao trời trôi qua/Diều thành trăng vàng” tả cánh diều vào lúc nào?</vt:lpstr>
      <vt:lpstr>3. Khổ thơ cuối muốn nói điều gì?</vt:lpstr>
      <vt:lpstr>PowerPoint Presentation</vt:lpstr>
      <vt:lpstr>PowerPoint Presentation</vt:lpstr>
      <vt:lpstr>PowerPoint Presentation</vt:lpstr>
      <vt:lpstr>PowerPoint Presentation</vt:lpstr>
      <vt:lpstr>1. Từ ngữ được dùng để nói về âm thanh của sáo diều: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DELL</cp:lastModifiedBy>
  <cp:revision>201</cp:revision>
  <dcterms:created xsi:type="dcterms:W3CDTF">2021-05-27T05:02:00Z</dcterms:created>
  <dcterms:modified xsi:type="dcterms:W3CDTF">2024-11-25T09:03:49Z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